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2"/>
  </p:notesMasterIdLst>
  <p:sldIdLst>
    <p:sldId id="2330" r:id="rId3"/>
    <p:sldId id="2287" r:id="rId4"/>
    <p:sldId id="2325" r:id="rId5"/>
    <p:sldId id="2298" r:id="rId6"/>
    <p:sldId id="2361" r:id="rId7"/>
    <p:sldId id="2365" r:id="rId8"/>
    <p:sldId id="2366" r:id="rId9"/>
    <p:sldId id="2059" r:id="rId10"/>
    <p:sldId id="2233" r:id="rId11"/>
    <p:sldId id="2302" r:id="rId12"/>
    <p:sldId id="2339" r:id="rId13"/>
    <p:sldId id="2402" r:id="rId14"/>
    <p:sldId id="2362" r:id="rId15"/>
    <p:sldId id="2418" r:id="rId16"/>
    <p:sldId id="2310" r:id="rId17"/>
    <p:sldId id="2391" r:id="rId18"/>
    <p:sldId id="2380" r:id="rId19"/>
    <p:sldId id="2381" r:id="rId20"/>
    <p:sldId id="2404" r:id="rId21"/>
    <p:sldId id="2424" r:id="rId22"/>
    <p:sldId id="1986" r:id="rId23"/>
    <p:sldId id="2163" r:id="rId24"/>
    <p:sldId id="2411" r:id="rId25"/>
    <p:sldId id="2419" r:id="rId26"/>
    <p:sldId id="2420" r:id="rId27"/>
    <p:sldId id="2421" r:id="rId28"/>
    <p:sldId id="2423" r:id="rId29"/>
    <p:sldId id="1948" r:id="rId30"/>
    <p:sldId id="1894"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autoAdjust="0"/>
    <p:restoredTop sz="94182" autoAdjust="0"/>
  </p:normalViewPr>
  <p:slideViewPr>
    <p:cSldViewPr>
      <p:cViewPr varScale="1">
        <p:scale>
          <a:sx n="101" d="100"/>
          <a:sy n="101" d="100"/>
        </p:scale>
        <p:origin x="-124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5/22/2024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515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2393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4376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10659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190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0038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57735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29</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5/22/2024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5/22/2024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5/22/2024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5/22/2024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5/22/2024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5/22/2024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5/22/2024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5/22/2024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5/22/2024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22 May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Fanning the Financial Flame</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90</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Self-Sacrificial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990600"/>
            <a:ext cx="8646458" cy="587853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Now Paul seeks to help them overcome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common hindrances to giving: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Procrastination,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Hesitation 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Exception.</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 Procrastination (8:10-11)</a:t>
            </a:r>
            <a:r>
              <a:rPr lang="en-US" sz="2400" b="1" dirty="0" smtClean="0">
                <a:latin typeface="Cambria" pitchFamily="18" charset="0"/>
              </a:rPr>
              <a:t>.  Procrastination plagued the Corinthians.  While they were the </a:t>
            </a:r>
            <a:r>
              <a:rPr lang="en-US" sz="2400" b="1" u="sng" dirty="0" smtClean="0">
                <a:latin typeface="Cambria" pitchFamily="18" charset="0"/>
              </a:rPr>
              <a:t>first</a:t>
            </a:r>
            <a:r>
              <a:rPr lang="en-US" sz="2400" b="1" dirty="0" smtClean="0">
                <a:latin typeface="Cambria" pitchFamily="18" charset="0"/>
              </a:rPr>
              <a:t> church to commit to financial support, now one year later, they still had not followed through on that commitment.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u="sng" dirty="0" smtClean="0">
                <a:latin typeface="Cambria" pitchFamily="18" charset="0"/>
              </a:rPr>
              <a:t>Procrastination</a:t>
            </a:r>
            <a:r>
              <a:rPr lang="en-US" sz="2400" b="1" dirty="0" smtClean="0">
                <a:latin typeface="Cambria" pitchFamily="18" charset="0"/>
              </a:rPr>
              <a:t> is intentionally and habitually putting off something that should be done.  It’s not just forgetting; it’s forsaking. </a:t>
            </a:r>
          </a:p>
          <a:p>
            <a:pPr indent="457200">
              <a:spcAft>
                <a:spcPts val="1200"/>
              </a:spcAft>
              <a:tabLst>
                <a:tab pos="457200" algn="l"/>
              </a:tabLst>
            </a:pPr>
            <a:r>
              <a:rPr lang="en-US" sz="2400" b="1" dirty="0" smtClean="0">
                <a:latin typeface="Cambria" pitchFamily="18" charset="0"/>
                <a:ea typeface="Cambria" panose="02040503050406030204" pitchFamily="18" charset="0"/>
              </a:rPr>
              <a:t>It’s not merely being accidently delayed; it’s intentionally ignoring.  The procrastinator’s favor word is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tomorrow</a:t>
            </a:r>
            <a:r>
              <a:rPr lang="en-US" sz="2400" b="1" dirty="0" smtClean="0">
                <a:latin typeface="Cambria"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ea typeface="Cambria" panose="02040503050406030204" pitchFamily="18" charset="0"/>
              </a:rPr>
              <a:t>The Corinthians had fallen into that trap.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Tomorrow</a:t>
            </a:r>
            <a:r>
              <a:rPr lang="en-US" sz="2400" b="1" dirty="0" smtClean="0">
                <a:latin typeface="Cambria" pitchFamily="18" charset="0"/>
                <a:ea typeface="Cambria" panose="02040503050406030204" pitchFamily="18" charset="0"/>
              </a:rPr>
              <a:t> became next week.  Next week became next month.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17057"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And now, a year later, they still had not followed through on their commitment.  The decisive cure for the plague of </a:t>
            </a:r>
            <a:r>
              <a:rPr lang="en-US" sz="2400" b="1" u="sng" dirty="0" smtClean="0">
                <a:latin typeface="Cambria" panose="02040503050406030204" pitchFamily="18" charset="0"/>
                <a:ea typeface="Cambria" panose="02040503050406030204" pitchFamily="18" charset="0"/>
              </a:rPr>
              <a:t>procrastination</a:t>
            </a:r>
            <a:r>
              <a:rPr lang="en-US" sz="2400" b="1" dirty="0" smtClean="0">
                <a:latin typeface="Cambria" panose="02040503050406030204" pitchFamily="18" charset="0"/>
                <a:ea typeface="Cambria" panose="02040503050406030204" pitchFamily="18" charset="0"/>
              </a:rPr>
              <a:t> is one word in verse 11: </a:t>
            </a:r>
          </a:p>
          <a:p>
            <a:pPr indent="457200">
              <a:spcAft>
                <a:spcPts val="1200"/>
              </a:spcAf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a:t>
            </a:r>
            <a:r>
              <a:rPr lang="en-US" sz="2400" b="1" i="1" dirty="0" smtClean="0">
                <a:latin typeface="Cambria" panose="02040503050406030204" pitchFamily="18" charset="0"/>
                <a:ea typeface="Cambria" panose="02040503050406030204" pitchFamily="18" charset="0"/>
              </a:rPr>
              <a:t>” meaning at this present time, or moment.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i="1" dirty="0" smtClean="0">
                <a:effectLst>
                  <a:outerShdw blurRad="38100" dist="38100" dir="2700000" algn="tl">
                    <a:srgbClr val="000000">
                      <a:alpha val="43137"/>
                    </a:srgbClr>
                  </a:outerShdw>
                </a:effectLst>
                <a:latin typeface="Cambria" pitchFamily="18" charset="0"/>
              </a:rPr>
              <a:t> – Hesitation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8:11-12)</a:t>
            </a:r>
            <a:r>
              <a:rPr lang="en-US" sz="2400" b="1" dirty="0" smtClean="0">
                <a:latin typeface="Cambria" pitchFamily="18" charset="0"/>
              </a:rPr>
              <a:t>.</a:t>
            </a:r>
            <a:r>
              <a:rPr lang="en-US" sz="2400" b="1" dirty="0" smtClean="0">
                <a:latin typeface="Cambria" panose="02040503050406030204" pitchFamily="18" charset="0"/>
                <a:ea typeface="Cambria" panose="02040503050406030204" pitchFamily="18" charset="0"/>
              </a:rPr>
              <a:t>  Hesitation</a:t>
            </a:r>
            <a:r>
              <a:rPr lang="en-US" sz="2400" b="1" dirty="0">
                <a:latin typeface="Cambria" panose="02040503050406030204" pitchFamily="18" charset="0"/>
                <a:ea typeface="Cambria" panose="02040503050406030204" pitchFamily="18" charset="0"/>
              </a:rPr>
              <a:t> is </a:t>
            </a:r>
            <a:r>
              <a:rPr lang="en-US" sz="2400" b="1" dirty="0" smtClean="0">
                <a:latin typeface="Cambria" panose="02040503050406030204" pitchFamily="18" charset="0"/>
                <a:ea typeface="Cambria" panose="02040503050406030204" pitchFamily="18" charset="0"/>
              </a:rPr>
              <a:t>a reluctance </a:t>
            </a:r>
            <a:r>
              <a:rPr lang="en-US" sz="2400" b="1" dirty="0">
                <a:latin typeface="Cambria" panose="02040503050406030204" pitchFamily="18" charset="0"/>
                <a:ea typeface="Cambria" panose="02040503050406030204" pitchFamily="18" charset="0"/>
              </a:rPr>
              <a:t>or </a:t>
            </a:r>
            <a:r>
              <a:rPr lang="en-US" sz="2400" b="1" dirty="0" smtClean="0">
                <a:latin typeface="Cambria" panose="02040503050406030204" pitchFamily="18" charset="0"/>
                <a:ea typeface="Cambria" panose="02040503050406030204" pitchFamily="18" charset="0"/>
              </a:rPr>
              <a:t>waiting </a:t>
            </a:r>
            <a:r>
              <a:rPr lang="en-US" sz="2400" b="1" dirty="0">
                <a:latin typeface="Cambria" panose="02040503050406030204" pitchFamily="18" charset="0"/>
                <a:ea typeface="Cambria" panose="02040503050406030204" pitchFamily="18" charset="0"/>
              </a:rPr>
              <a:t>to act because of fear, indecision</a:t>
            </a:r>
            <a:r>
              <a:rPr lang="en-US" sz="2400" b="1" dirty="0" smtClean="0">
                <a:latin typeface="Cambria" panose="02040503050406030204" pitchFamily="18" charset="0"/>
                <a:ea typeface="Cambria" panose="02040503050406030204" pitchFamily="18" charset="0"/>
              </a:rPr>
              <a:t>, worry, or an unwillingness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It had paralyzed </a:t>
            </a:r>
            <a:r>
              <a:rPr lang="en-US" sz="2400" b="1" dirty="0">
                <a:latin typeface="Cambria" panose="02040503050406030204" pitchFamily="18" charset="0"/>
                <a:ea typeface="Cambria" panose="02040503050406030204" pitchFamily="18" charset="0"/>
              </a:rPr>
              <a:t>the Corinthians.  </a:t>
            </a:r>
          </a:p>
          <a:p>
            <a:pPr indent="457200">
              <a:spcAft>
                <a:spcPts val="1200"/>
              </a:spcAft>
            </a:pPr>
            <a:r>
              <a:rPr lang="en-US" sz="2400" b="1" u="sng" dirty="0" smtClean="0">
                <a:latin typeface="Cambria" panose="02040503050406030204" pitchFamily="18" charset="0"/>
                <a:ea typeface="Cambria" panose="02040503050406030204" pitchFamily="18" charset="0"/>
              </a:rPr>
              <a:t>Hesitation</a:t>
            </a:r>
            <a:r>
              <a:rPr lang="en-US" sz="2400" b="1" dirty="0" smtClean="0">
                <a:latin typeface="Cambria" panose="02040503050406030204" pitchFamily="18" charset="0"/>
                <a:ea typeface="Cambria" panose="02040503050406030204" pitchFamily="18" charset="0"/>
              </a:rPr>
              <a:t> is sometimes motivated by uncertainty.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“Should I give money to this person or to somebody else?” “Should </a:t>
            </a:r>
            <a:r>
              <a:rPr lang="en-US" sz="2400" b="1" i="1" dirty="0">
                <a:latin typeface="Cambria" panose="02040503050406030204" pitchFamily="18" charset="0"/>
                <a:ea typeface="Cambria" panose="02040503050406030204" pitchFamily="18" charset="0"/>
              </a:rPr>
              <a:t>we give this amount </a:t>
            </a:r>
            <a:r>
              <a:rPr lang="en-US" sz="2400" b="1" i="1" dirty="0" smtClean="0">
                <a:latin typeface="Cambria" panose="02040503050406030204" pitchFamily="18" charset="0"/>
                <a:ea typeface="Cambria" panose="02040503050406030204" pitchFamily="18" charset="0"/>
              </a:rPr>
              <a:t>to </a:t>
            </a:r>
            <a:r>
              <a:rPr lang="en-US" sz="2400" b="1" i="1" dirty="0">
                <a:latin typeface="Cambria" panose="02040503050406030204" pitchFamily="18" charset="0"/>
                <a:ea typeface="Cambria" panose="02040503050406030204" pitchFamily="18" charset="0"/>
              </a:rPr>
              <a:t>the church or that amount?”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u="sng" dirty="0" smtClean="0">
                <a:latin typeface="Cambria" panose="02040503050406030204" pitchFamily="18" charset="0"/>
                <a:ea typeface="Cambria" panose="02040503050406030204" pitchFamily="18" charset="0"/>
              </a:rPr>
              <a:t>Hesitation</a:t>
            </a:r>
            <a:r>
              <a:rPr lang="en-US" sz="2400" b="1" dirty="0" smtClean="0">
                <a:latin typeface="Cambria" panose="02040503050406030204" pitchFamily="18" charset="0"/>
                <a:ea typeface="Cambria" panose="02040503050406030204" pitchFamily="18" charset="0"/>
              </a:rPr>
              <a:t> is sometime motivated by a lack of readiness. </a:t>
            </a:r>
            <a:r>
              <a:rPr lang="en-US" sz="2400" b="1" i="1" dirty="0" smtClean="0">
                <a:latin typeface="Cambria" panose="02040503050406030204" pitchFamily="18" charset="0"/>
                <a:ea typeface="Cambria" panose="02040503050406030204" pitchFamily="18" charset="0"/>
              </a:rPr>
              <a:t>“If I just wait a little longer, I will have more to give.”</a:t>
            </a:r>
            <a:r>
              <a:rPr lang="en-US" sz="2400" b="1" dirty="0" smtClean="0">
                <a:latin typeface="Cambria" panose="02040503050406030204" pitchFamily="18" charset="0"/>
                <a:ea typeface="Cambria" panose="02040503050406030204" pitchFamily="18" charset="0"/>
              </a:rPr>
              <a:t>  “My              </a:t>
            </a:r>
            <a:r>
              <a:rPr lang="en-US" sz="2400" b="1" i="1" dirty="0" smtClean="0">
                <a:latin typeface="Cambria" panose="02040503050406030204" pitchFamily="18" charset="0"/>
                <a:ea typeface="Cambria" panose="02040503050406030204" pitchFamily="18" charset="0"/>
              </a:rPr>
              <a:t>situation is almost ready to absorb this </a:t>
            </a:r>
            <a:r>
              <a:rPr lang="en-US" sz="2400" b="1" i="1" dirty="0">
                <a:latin typeface="Cambria" panose="02040503050406030204" pitchFamily="18" charset="0"/>
                <a:ea typeface="Cambria" panose="02040503050406030204" pitchFamily="18" charset="0"/>
              </a:rPr>
              <a:t>kind of financial </a:t>
            </a:r>
            <a:r>
              <a:rPr lang="en-US" sz="2400" b="1" i="1" dirty="0" smtClean="0">
                <a:latin typeface="Cambria" panose="02040503050406030204" pitchFamily="18" charset="0"/>
                <a:ea typeface="Cambria" panose="02040503050406030204" pitchFamily="18" charset="0"/>
              </a:rPr>
              <a:t>gift.”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52108"/>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993402"/>
            <a:ext cx="8649820" cy="5775940"/>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Paul’s response to these excuses,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8:11-12</a:t>
            </a:r>
            <a:r>
              <a:rPr lang="en-US" sz="2400" b="1" dirty="0" smtClean="0">
                <a:latin typeface="Cambria" panose="02040503050406030204" pitchFamily="18" charset="0"/>
                <a:ea typeface="Cambria" panose="02040503050406030204" pitchFamily="18" charset="0"/>
              </a:rPr>
              <a:t>, is that the Corinthians had already made a commitment to assist in the financial support of the Jerusalem church. </a:t>
            </a:r>
          </a:p>
          <a:p>
            <a:pPr indent="457200">
              <a:spcAft>
                <a:spcPts val="1000"/>
              </a:spcAft>
            </a:pPr>
            <a:r>
              <a:rPr lang="en-US" sz="2400" b="1" dirty="0" smtClean="0">
                <a:latin typeface="Cambria" panose="02040503050406030204" pitchFamily="18" charset="0"/>
                <a:ea typeface="Cambria" panose="02040503050406030204" pitchFamily="18" charset="0"/>
              </a:rPr>
              <a:t>While they were delaying, the Jerusalem church’s need for financial assistance had not improved.  In all likelihood, it had grown worst. </a:t>
            </a:r>
          </a:p>
          <a:p>
            <a:pPr indent="457200">
              <a:spcAft>
                <a:spcPts val="10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8:12</a:t>
            </a:r>
            <a:r>
              <a:rPr lang="en-US" sz="2400" b="1" dirty="0" smtClean="0">
                <a:latin typeface="Cambria" panose="02040503050406030204" pitchFamily="18" charset="0"/>
                <a:ea typeface="Cambria" panose="02040503050406030204" pitchFamily="18" charset="0"/>
              </a:rPr>
              <a:t>, Paul says to the Corinthians,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you are ready, you can do it.”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You can complete the project even if you don’t think you have the resources. </a:t>
            </a:r>
          </a:p>
          <a:p>
            <a:pPr indent="457200">
              <a:spcAft>
                <a:spcPts val="1000"/>
              </a:spcAft>
            </a:pPr>
            <a:r>
              <a:rPr lang="en-US" sz="2400" b="1" dirty="0" smtClean="0">
                <a:latin typeface="Cambria" panose="02040503050406030204" pitchFamily="18" charset="0"/>
                <a:ea typeface="Cambria" panose="02040503050406030204" pitchFamily="18" charset="0"/>
              </a:rPr>
              <a:t>Do what you can now without </a:t>
            </a:r>
            <a:r>
              <a:rPr lang="en-US" sz="2400" b="1" i="1" dirty="0" smtClean="0">
                <a:latin typeface="Cambria" panose="02040503050406030204" pitchFamily="18" charset="0"/>
                <a:ea typeface="Cambria" panose="02040503050406030204" pitchFamily="18" charset="0"/>
              </a:rPr>
              <a:t>hesitation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don’t worry about what you can’t do</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spcAft>
                <a:spcPts val="10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i="1" dirty="0" smtClean="0">
                <a:effectLst>
                  <a:outerShdw blurRad="38100" dist="38100" dir="2700000" algn="tl">
                    <a:srgbClr val="000000">
                      <a:alpha val="43137"/>
                    </a:srgbClr>
                  </a:outerShdw>
                </a:effectLst>
                <a:latin typeface="Cambria" pitchFamily="18" charset="0"/>
              </a:rPr>
              <a:t> – Exception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8:13-15)</a:t>
            </a:r>
            <a:r>
              <a:rPr lang="en-US" sz="2400" b="1" dirty="0" smtClean="0">
                <a:latin typeface="Cambria" pitchFamily="18" charset="0"/>
              </a:rPr>
              <a:t>.</a:t>
            </a:r>
            <a:r>
              <a:rPr lang="en-US" sz="2400" b="1" dirty="0" smtClean="0">
                <a:latin typeface="Cambria" panose="02040503050406030204" pitchFamily="18" charset="0"/>
                <a:ea typeface="Cambria" panose="02040503050406030204" pitchFamily="18" charset="0"/>
              </a:rPr>
              <a:t>  Exception says, </a:t>
            </a:r>
            <a:r>
              <a:rPr lang="en-US" sz="2400" b="1" i="1" dirty="0" smtClean="0">
                <a:latin typeface="Cambria" panose="02040503050406030204" pitchFamily="18" charset="0"/>
                <a:ea typeface="Cambria" panose="02040503050406030204" pitchFamily="18" charset="0"/>
              </a:rPr>
              <a:t>“Since others have it easier financially than I do, I am not responsible.  I’m an exception.” </a:t>
            </a:r>
          </a:p>
        </p:txBody>
      </p:sp>
    </p:spTree>
    <p:extLst>
      <p:ext uri="{BB962C8B-B14F-4D97-AF65-F5344CB8AC3E}">
        <p14:creationId xmlns:p14="http://schemas.microsoft.com/office/powerpoint/2010/main" xmlns="" val="3779686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560" y="1066800"/>
            <a:ext cx="8612840" cy="5023708"/>
          </a:xfrm>
          <a:prstGeom prst="rect">
            <a:avLst/>
          </a:prstGeom>
          <a:noFill/>
          <a:effectLst/>
        </p:spPr>
        <p:txBody>
          <a:bodyPr wrap="square" rtlCol="0">
            <a:spAutoFit/>
          </a:bodyPr>
          <a:lstStyle/>
          <a:p>
            <a:pPr indent="457200">
              <a:spcAft>
                <a:spcPts val="1200"/>
              </a:spcAft>
              <a:tabLst>
                <a:tab pos="457200" algn="l"/>
              </a:tabLst>
            </a:pPr>
            <a:r>
              <a:rPr lang="en-US" sz="2400" b="1" u="sng" dirty="0" smtClean="0">
                <a:latin typeface="Cambria" panose="02040503050406030204" pitchFamily="18" charset="0"/>
                <a:ea typeface="Cambria" panose="02040503050406030204" pitchFamily="18" charset="0"/>
              </a:rPr>
              <a:t>Exception</a:t>
            </a:r>
            <a:r>
              <a:rPr lang="en-US" sz="2400" b="1" dirty="0" smtClean="0">
                <a:latin typeface="Cambria" panose="02040503050406030204" pitchFamily="18" charset="0"/>
                <a:ea typeface="Cambria" panose="02040503050406030204" pitchFamily="18" charset="0"/>
              </a:rPr>
              <a:t> is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a:t>
            </a:r>
            <a:r>
              <a:rPr lang="en-US" sz="2400" b="1" dirty="0">
                <a:latin typeface="Cambria" panose="02040503050406030204" pitchFamily="18" charset="0"/>
                <a:ea typeface="Cambria" panose="02040503050406030204" pitchFamily="18" charset="0"/>
              </a:rPr>
              <a:t> being included in a rule,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group, or being exempt, having no responsibility, nor obligation to participation.</a:t>
            </a:r>
          </a:p>
          <a:p>
            <a:pPr indent="457200">
              <a:spcAft>
                <a:spcPts val="1200"/>
              </a:spcAft>
            </a:pPr>
            <a:r>
              <a:rPr lang="en-US" sz="2400" b="1" dirty="0" smtClean="0">
                <a:latin typeface="Cambria" panose="02040503050406030204" pitchFamily="18" charset="0"/>
                <a:ea typeface="Cambria" panose="02040503050406030204" pitchFamily="18" charset="0"/>
              </a:rPr>
              <a:t>We can always find people better off than we are. Somebody always has a nicer car, a bigger house, a larger paycheck, or more time.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But, if we simply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Pass-The-Buck</a:t>
            </a:r>
            <a:r>
              <a:rPr lang="en-US" sz="2400" b="1" dirty="0" smtClean="0">
                <a:latin typeface="Cambria" panose="02040503050406030204" pitchFamily="18" charset="0"/>
                <a:ea typeface="Cambria" panose="02040503050406030204" pitchFamily="18" charset="0"/>
              </a:rPr>
              <a:t>,” down the line, nobody will ever give anything to the needs of ministry and The Lord’s work will come to a screeching halt.  </a:t>
            </a:r>
          </a:p>
          <a:p>
            <a:pPr indent="457200">
              <a:spcAft>
                <a:spcPts val="1200"/>
              </a:spcAft>
            </a:pPr>
            <a:r>
              <a:rPr lang="en-US" sz="2400" b="1" dirty="0" smtClean="0">
                <a:latin typeface="Cambria" panose="02040503050406030204" pitchFamily="18" charset="0"/>
                <a:ea typeface="Cambria" panose="02040503050406030204" pitchFamily="18" charset="0"/>
              </a:rPr>
              <a:t>Perhaps the Corinthians thought others could foot the bill this time, and they would get involved when the next opportunity came around. </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5056" y="1066800"/>
            <a:ext cx="8626288"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responds by turning the tables.  Suggesting they should not care about the abundance of others.  Instead, they should focus on the needs of others, in contract to their own abundance (</a:t>
            </a:r>
            <a:r>
              <a:rPr lang="en-US" sz="2400" b="1" dirty="0" smtClean="0">
                <a:effectLst>
                  <a:outerShdw blurRad="38100" dist="38100" dir="2700000" algn="tl">
                    <a:srgbClr val="000000">
                      <a:alpha val="43137"/>
                    </a:srgbClr>
                  </a:outerShdw>
                </a:effectLst>
                <a:latin typeface="Cambria" pitchFamily="18" charset="0"/>
              </a:rPr>
              <a:t>8:14</a:t>
            </a:r>
            <a:r>
              <a:rPr lang="en-US" sz="2400" b="1" dirty="0" smtClean="0">
                <a:latin typeface="Cambria"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In other words, instead of worrying about keeping  everything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fair and equal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they should trust their giving, to the providential care of our sovereign God, who has a way of balancing our giving into the work of His kingdom. </a:t>
            </a:r>
          </a:p>
          <a:p>
            <a:pPr indent="457200">
              <a:spcAft>
                <a:spcPts val="1200"/>
              </a:spcAft>
            </a:pPr>
            <a:r>
              <a:rPr lang="en-US" sz="2400" b="1" i="1" dirty="0" smtClean="0">
                <a:latin typeface="Cambria" panose="02040503050406030204" pitchFamily="18" charset="0"/>
                <a:ea typeface="Cambria" panose="02040503050406030204" pitchFamily="18" charset="0"/>
              </a:rPr>
              <a:t>One day the burden might shift, and the Corinthians could be the ones in need.  </a:t>
            </a:r>
          </a:p>
          <a:p>
            <a:pPr indent="457200">
              <a:spcAft>
                <a:spcPts val="1200"/>
              </a:spcAft>
            </a:pPr>
            <a:r>
              <a:rPr lang="en-US" sz="2400" b="1" dirty="0" smtClean="0">
                <a:latin typeface="Cambria" panose="02040503050406030204" pitchFamily="18" charset="0"/>
                <a:ea typeface="Cambria" panose="02040503050406030204" pitchFamily="18" charset="0"/>
              </a:rPr>
              <a:t>Since God alone knows the future, He can be trusted to provide for any need when it arises.  We shouldn’t excuse ourselves from giving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a:t>
            </a:r>
            <a:r>
              <a:rPr lang="en-US" sz="2400" b="1" dirty="0" smtClean="0">
                <a:latin typeface="Cambria" panose="02040503050406030204" pitchFamily="18" charset="0"/>
                <a:ea typeface="Cambria" panose="02040503050406030204" pitchFamily="18" charset="0"/>
              </a:rPr>
              <a:t>, because of the needs we might have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future</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5941152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5056" y="1143000"/>
            <a:ext cx="8626288" cy="403187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a:t>
            </a:r>
            <a:r>
              <a:rPr lang="en-US" sz="2400" b="1" smtClean="0">
                <a:latin typeface="Cambria" pitchFamily="18" charset="0"/>
              </a:rPr>
              <a:t>speaking of these </a:t>
            </a:r>
            <a:r>
              <a:rPr lang="en-US" sz="2400" b="1" dirty="0" smtClean="0">
                <a:latin typeface="Cambria" pitchFamily="18" charset="0"/>
              </a:rPr>
              <a:t>hindrances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Procrastination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Hesitation</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Exception</a:t>
            </a:r>
            <a:r>
              <a:rPr lang="en-US" sz="2400" b="1" i="1" dirty="0" smtClean="0">
                <a:latin typeface="Cambria" pitchFamily="18" charset="0"/>
              </a:rPr>
              <a:t>)</a:t>
            </a:r>
            <a:r>
              <a:rPr lang="en-US" sz="2400" b="1" dirty="0" smtClean="0">
                <a:latin typeface="Cambria" pitchFamily="18" charset="0"/>
              </a:rPr>
              <a:t>, which are directly related to the attitude and spirit of the giver. </a:t>
            </a:r>
          </a:p>
          <a:p>
            <a:pPr indent="457200">
              <a:spcAft>
                <a:spcPts val="1200"/>
              </a:spcAft>
            </a:pPr>
            <a:r>
              <a:rPr lang="en-US" sz="2400" b="1" dirty="0" smtClean="0">
                <a:latin typeface="Cambria" panose="02040503050406030204" pitchFamily="18" charset="0"/>
                <a:ea typeface="Cambria" panose="02040503050406030204" pitchFamily="18" charset="0"/>
              </a:rPr>
              <a:t>Now, </a:t>
            </a:r>
            <a:r>
              <a:rPr lang="en-US" sz="2400" b="1" dirty="0">
                <a:latin typeface="Cambria" panose="02040503050406030204" pitchFamily="18" charset="0"/>
                <a:ea typeface="Cambria" panose="02040503050406030204" pitchFamily="18" charset="0"/>
              </a:rPr>
              <a:t>Paul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8:16-24</a:t>
            </a:r>
            <a:r>
              <a:rPr lang="en-US" sz="2400" b="1" dirty="0" smtClean="0">
                <a:latin typeface="Cambria" panose="02040503050406030204" pitchFamily="18" charset="0"/>
                <a:ea typeface="Cambria" panose="02040503050406030204" pitchFamily="18" charset="0"/>
              </a:rPr>
              <a:t>, focuses on the carriers of the financial support.</a:t>
            </a:r>
          </a:p>
          <a:p>
            <a:pPr indent="457200">
              <a:spcAft>
                <a:spcPts val="1200"/>
              </a:spcAft>
            </a:pPr>
            <a:r>
              <a:rPr lang="en-US" sz="2400" b="1" dirty="0" smtClean="0">
                <a:latin typeface="Cambria" panose="02040503050406030204" pitchFamily="18" charset="0"/>
                <a:ea typeface="Cambria" panose="02040503050406030204" pitchFamily="18" charset="0"/>
              </a:rPr>
              <a:t> Sharing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principles</a:t>
            </a:r>
            <a:r>
              <a:rPr lang="en-US" sz="2400" b="1" dirty="0" smtClean="0">
                <a:latin typeface="Cambria" panose="02040503050406030204" pitchFamily="18" charset="0"/>
                <a:ea typeface="Cambria" panose="02040503050406030204" pitchFamily="18" charset="0"/>
              </a:rPr>
              <a:t> for how those in ministry should handle the giving: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only qualified people.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Administered honestly and openly.</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541686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000" b="1" baseline="30000" dirty="0" smtClean="0">
                <a:effectLst>
                  <a:outerShdw blurRad="38100" dist="38100" dir="2700000" algn="tl">
                    <a:srgbClr val="000000">
                      <a:alpha val="43137"/>
                    </a:srgbClr>
                  </a:outerShdw>
                </a:effectLst>
                <a:latin typeface="Georgia" panose="02040502050405020303" pitchFamily="18" charset="0"/>
              </a:rPr>
              <a:t>16 </a:t>
            </a:r>
            <a:r>
              <a:rPr lang="en-US" sz="2000" i="1" dirty="0" smtClean="0">
                <a:latin typeface="Georgia" panose="02040502050405020303" pitchFamily="18" charset="0"/>
              </a:rPr>
              <a:t>But thanks be to God who puts the same earnest care for you into the heart of Titus.  </a:t>
            </a:r>
            <a:r>
              <a:rPr lang="en-US" sz="2000" b="1" baseline="30000" dirty="0" smtClean="0">
                <a:effectLst>
                  <a:outerShdw blurRad="38100" dist="38100" dir="2700000" algn="tl">
                    <a:srgbClr val="000000">
                      <a:alpha val="43137"/>
                    </a:srgbClr>
                  </a:outerShdw>
                </a:effectLst>
                <a:latin typeface="Georgia" panose="02040502050405020303" pitchFamily="18" charset="0"/>
              </a:rPr>
              <a:t>17 </a:t>
            </a:r>
            <a:r>
              <a:rPr lang="en-US" sz="2000" i="1" dirty="0" smtClean="0">
                <a:latin typeface="Georgia" panose="02040502050405020303" pitchFamily="18" charset="0"/>
              </a:rPr>
              <a:t>For he not only accepted the exhortation, but being more diligent, he went to you of his own accord.  </a:t>
            </a:r>
            <a:r>
              <a:rPr lang="en-US" sz="2000" b="1" baseline="30000" dirty="0" smtClean="0">
                <a:effectLst>
                  <a:outerShdw blurRad="38100" dist="38100" dir="2700000" algn="tl">
                    <a:srgbClr val="000000">
                      <a:alpha val="43137"/>
                    </a:srgbClr>
                  </a:outerShdw>
                </a:effectLst>
                <a:latin typeface="Georgia" panose="02040502050405020303" pitchFamily="18" charset="0"/>
              </a:rPr>
              <a:t>18 </a:t>
            </a:r>
            <a:r>
              <a:rPr lang="en-US" sz="2000" i="1" dirty="0" smtClean="0">
                <a:latin typeface="Georgia" panose="02040502050405020303" pitchFamily="18" charset="0"/>
              </a:rPr>
              <a:t>And we have sent with him the brother whose praise is in the gospel throughout all the churches, </a:t>
            </a:r>
            <a:r>
              <a:rPr lang="en-US" sz="2000" b="1" baseline="30000" dirty="0" smtClean="0">
                <a:effectLst>
                  <a:outerShdw blurRad="38100" dist="38100" dir="2700000" algn="tl">
                    <a:srgbClr val="000000">
                      <a:alpha val="43137"/>
                    </a:srgbClr>
                  </a:outerShdw>
                </a:effectLst>
                <a:latin typeface="Georgia" panose="02040502050405020303" pitchFamily="18" charset="0"/>
              </a:rPr>
              <a:t>19 </a:t>
            </a:r>
            <a:r>
              <a:rPr lang="en-US" sz="2000" i="1" dirty="0" smtClean="0">
                <a:latin typeface="Georgia" panose="02040502050405020303" pitchFamily="18" charset="0"/>
              </a:rPr>
              <a:t>and not only that, but who was also chosen by the churches to travel with us with this gift, which is administered by us to the glory of the Lord Himself and to show your ready mind, </a:t>
            </a:r>
            <a:r>
              <a:rPr lang="en-US" sz="2000" b="1" baseline="30000" dirty="0" smtClean="0">
                <a:effectLst>
                  <a:outerShdw blurRad="38100" dist="38100" dir="2700000" algn="tl">
                    <a:srgbClr val="000000">
                      <a:alpha val="43137"/>
                    </a:srgbClr>
                  </a:outerShdw>
                </a:effectLst>
                <a:latin typeface="Georgia" panose="02040502050405020303" pitchFamily="18" charset="0"/>
              </a:rPr>
              <a:t>20 </a:t>
            </a:r>
            <a:r>
              <a:rPr lang="en-US" sz="2000" i="1" dirty="0" smtClean="0">
                <a:latin typeface="Georgia" panose="02040502050405020303" pitchFamily="18" charset="0"/>
              </a:rPr>
              <a:t>avoiding this: that anyone should blame us in this lavish gift which is administered by us— </a:t>
            </a:r>
            <a:r>
              <a:rPr lang="en-US" sz="2000" b="1" baseline="30000" dirty="0" smtClean="0">
                <a:effectLst>
                  <a:outerShdw blurRad="38100" dist="38100" dir="2700000" algn="tl">
                    <a:srgbClr val="000000">
                      <a:alpha val="43137"/>
                    </a:srgbClr>
                  </a:outerShdw>
                </a:effectLst>
                <a:latin typeface="Georgia" panose="02040502050405020303" pitchFamily="18" charset="0"/>
              </a:rPr>
              <a:t>21 </a:t>
            </a:r>
            <a:r>
              <a:rPr lang="en-US" sz="2000" i="1" dirty="0" smtClean="0">
                <a:latin typeface="Georgia" panose="02040502050405020303" pitchFamily="18" charset="0"/>
              </a:rPr>
              <a:t>providing honorable things, not only in the sight of the Lord, but also in the sight of men.  </a:t>
            </a:r>
            <a:r>
              <a:rPr lang="en-US" sz="2000" b="1" baseline="30000" dirty="0" smtClean="0">
                <a:effectLst>
                  <a:outerShdw blurRad="38100" dist="38100" dir="2700000" algn="tl">
                    <a:srgbClr val="000000">
                      <a:alpha val="43137"/>
                    </a:srgbClr>
                  </a:outerShdw>
                </a:effectLst>
                <a:latin typeface="Georgia" panose="02040502050405020303" pitchFamily="18" charset="0"/>
              </a:rPr>
              <a:t>22 </a:t>
            </a:r>
            <a:r>
              <a:rPr lang="en-US" sz="2000" i="1" dirty="0" smtClean="0">
                <a:latin typeface="Georgia" panose="02040502050405020303" pitchFamily="18" charset="0"/>
              </a:rPr>
              <a:t>And we have sent with them our brother whom we have often proved diligent in many things, but now much more diligent, because of the great confidence which we have in you.   </a:t>
            </a:r>
            <a:r>
              <a:rPr lang="en-US" sz="2000" b="1" baseline="30000" dirty="0" smtClean="0">
                <a:effectLst>
                  <a:outerShdw blurRad="38100" dist="38100" dir="2700000" algn="tl">
                    <a:srgbClr val="000000">
                      <a:alpha val="43137"/>
                    </a:srgbClr>
                  </a:outerShdw>
                </a:effectLst>
                <a:latin typeface="Georgia" panose="02040502050405020303" pitchFamily="18" charset="0"/>
              </a:rPr>
              <a:t>23 </a:t>
            </a:r>
            <a:r>
              <a:rPr lang="en-US" sz="2000" i="1" dirty="0" smtClean="0">
                <a:latin typeface="Georgia" panose="02040502050405020303" pitchFamily="18" charset="0"/>
              </a:rPr>
              <a:t>If anyone inquires about Titus, he is my partner and fellow worker concerning you</a:t>
            </a:r>
            <a:r>
              <a:rPr lang="en-US" sz="2000" i="1" dirty="0">
                <a:latin typeface="Georgia" panose="02040502050405020303" pitchFamily="18" charset="0"/>
              </a:rPr>
              <a:t>.  Or if our brethren are inquired about, they are messengers of the churches, the glory of Christ.  </a:t>
            </a:r>
            <a:r>
              <a:rPr lang="en-US" sz="2000" b="1" baseline="30000" dirty="0" smtClean="0">
                <a:effectLst>
                  <a:outerShdw blurRad="38100" dist="38100" dir="2700000" algn="tl">
                    <a:srgbClr val="000000">
                      <a:alpha val="43137"/>
                    </a:srgbClr>
                  </a:outerShdw>
                </a:effectLst>
                <a:latin typeface="Georgia" panose="02040502050405020303" pitchFamily="18" charset="0"/>
              </a:rPr>
              <a:t>24 </a:t>
            </a:r>
            <a:r>
              <a:rPr lang="en-US" sz="2000" i="1" dirty="0" smtClean="0">
                <a:latin typeface="Georgia" panose="02040502050405020303" pitchFamily="18" charset="0"/>
              </a:rPr>
              <a:t>Therefore </a:t>
            </a:r>
            <a:r>
              <a:rPr lang="en-US" sz="2000" i="1" dirty="0">
                <a:latin typeface="Georgia" panose="02040502050405020303" pitchFamily="18" charset="0"/>
              </a:rPr>
              <a:t>show to them, and before the churches, the proof of your love and of our boasting on your behalf</a:t>
            </a:r>
            <a:r>
              <a:rPr lang="en-US" sz="2000" i="1" dirty="0" smtClean="0">
                <a:latin typeface="Georgia" panose="02040502050405020303" pitchFamily="18" charset="0"/>
              </a:rPr>
              <a:t>.</a:t>
            </a:r>
            <a:endParaRPr lang="en-US" sz="2000" i="1" dirty="0">
              <a:latin typeface="Georgia" panose="02040502050405020303" pitchFamily="18" charset="0"/>
            </a:endParaRP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8:16-24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8:16-24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9635" y="1075765"/>
            <a:ext cx="877196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Paul fills in details related to how he and his associates were to handle the gifts that would be given.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For us today, the principles Paul shares apply primarily to   the recipients of the financial gifts:  </a:t>
            </a:r>
            <a:r>
              <a:rPr lang="en-US" sz="2400" b="1" i="1" dirty="0" smtClean="0">
                <a:latin typeface="Cambria" panose="02040503050406030204" pitchFamily="18" charset="0"/>
                <a:ea typeface="Cambria" panose="02040503050406030204" pitchFamily="18" charset="0"/>
              </a:rPr>
              <a:t>Christian organizations, evangelistic ministries, missionaries, Christian schools, and local churches.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 Only qualified people should be given financial responsible.  </a:t>
            </a:r>
            <a:r>
              <a:rPr lang="en-US" sz="2400" b="1" dirty="0" smtClean="0">
                <a:latin typeface="Cambria" pitchFamily="18" charset="0"/>
              </a:rPr>
              <a:t>In these verses, Paul mentions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men</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Titus, an unnamed </a:t>
            </a:r>
            <a:r>
              <a:rPr lang="en-US" sz="2400" b="1" i="1" dirty="0" smtClean="0">
                <a:latin typeface="Cambria" pitchFamily="18" charset="0"/>
              </a:rPr>
              <a:t>“brother”</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v18</a:t>
            </a:r>
            <a:r>
              <a:rPr lang="en-US" sz="2400" b="1" dirty="0" smtClean="0">
                <a:latin typeface="Cambria" pitchFamily="18" charset="0"/>
              </a:rPr>
              <a:t>, and a second unnamed </a:t>
            </a:r>
            <a:r>
              <a:rPr lang="en-US" sz="2400" b="1" i="1" dirty="0" smtClean="0">
                <a:latin typeface="Cambria" pitchFamily="18" charset="0"/>
              </a:rPr>
              <a:t>“brother”</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v22</a:t>
            </a:r>
            <a:r>
              <a:rPr lang="en-US" sz="2400" b="1" dirty="0" smtClean="0">
                <a:latin typeface="Cambria" pitchFamily="18" charset="0"/>
              </a:rPr>
              <a:t>, who would handle the collection of the gifts. </a:t>
            </a:r>
            <a:endParaRPr lang="en-US" sz="2400" b="1" dirty="0">
              <a:latin typeface="Cambria" pitchFamily="18" charset="0"/>
            </a:endParaRPr>
          </a:p>
          <a:p>
            <a:pPr indent="457200">
              <a:spcAft>
                <a:spcPts val="1200"/>
              </a:spcAft>
            </a:pPr>
            <a:r>
              <a:rPr lang="en-US" sz="2400" b="1" dirty="0" smtClean="0">
                <a:latin typeface="Cambria" pitchFamily="18" charset="0"/>
                <a:ea typeface="Cambria" panose="02040503050406030204" pitchFamily="18" charset="0"/>
              </a:rPr>
              <a:t>Look at their credentials: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earnest </a:t>
            </a:r>
            <a:r>
              <a:rPr lang="en-US" sz="2400" b="1" dirty="0" smtClean="0">
                <a:latin typeface="Cambria" pitchFamily="18" charset="0"/>
                <a:ea typeface="Cambria" panose="02040503050406030204" pitchFamily="18" charset="0"/>
              </a:rPr>
              <a:t>(8:16),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willing</a:t>
            </a:r>
            <a:r>
              <a:rPr lang="en-US" sz="2400" b="1" dirty="0" smtClean="0">
                <a:latin typeface="Cambria" pitchFamily="18" charset="0"/>
                <a:ea typeface="Cambria" panose="02040503050406030204" pitchFamily="18" charset="0"/>
              </a:rPr>
              <a:t> (8:17),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approved by the church</a:t>
            </a:r>
            <a:r>
              <a:rPr lang="en-US" sz="2400" b="1" dirty="0">
                <a:latin typeface="Cambria" pitchFamily="18" charset="0"/>
                <a:ea typeface="Cambria" panose="02040503050406030204" pitchFamily="18" charset="0"/>
              </a:rPr>
              <a:t> (8:19),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administratively gifted </a:t>
            </a:r>
            <a:r>
              <a:rPr lang="en-US" sz="2400" b="1" dirty="0" smtClean="0">
                <a:latin typeface="Cambria" pitchFamily="18" charset="0"/>
                <a:ea typeface="Cambria" panose="02040503050406030204" pitchFamily="18" charset="0"/>
              </a:rPr>
              <a:t>(8:19),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diligent</a:t>
            </a:r>
            <a:r>
              <a:rPr lang="en-US" sz="2400" b="1" dirty="0" smtClean="0">
                <a:latin typeface="Cambria" pitchFamily="18" charset="0"/>
                <a:ea typeface="Cambria" panose="02040503050406030204" pitchFamily="18" charset="0"/>
              </a:rPr>
              <a:t> (8:22),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cooperative</a:t>
            </a:r>
            <a:r>
              <a:rPr lang="en-US" sz="2400" b="1" dirty="0" smtClean="0">
                <a:latin typeface="Cambria" pitchFamily="18" charset="0"/>
                <a:ea typeface="Cambria" panose="02040503050406030204" pitchFamily="18" charset="0"/>
              </a:rPr>
              <a:t> (8:23), and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God-glorifying</a:t>
            </a:r>
            <a:r>
              <a:rPr lang="en-US" sz="2400" b="1" dirty="0" smtClean="0">
                <a:latin typeface="Cambria" pitchFamily="18" charset="0"/>
                <a:ea typeface="Cambria" panose="02040503050406030204" pitchFamily="18" charset="0"/>
              </a:rPr>
              <a:t> (8:23).</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8:16-24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88259" y="1013012"/>
            <a:ext cx="8686800" cy="5037276"/>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Notice, the emphasis 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a:t>
            </a:r>
            <a:r>
              <a:rPr lang="en-US" sz="2400" b="1" dirty="0" smtClean="0">
                <a:latin typeface="Cambria" panose="02040503050406030204" pitchFamily="18" charset="0"/>
                <a:ea typeface="Cambria" panose="02040503050406030204" pitchFamily="18" charset="0"/>
              </a:rPr>
              <a:t> on being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thrifty</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polished</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business-minded</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focused on the bottom line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eager for return on investment.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000"/>
              </a:spcAft>
            </a:pPr>
            <a:r>
              <a:rPr lang="en-US" sz="2400" b="1" dirty="0" smtClean="0">
                <a:latin typeface="Cambria" panose="02040503050406030204" pitchFamily="18" charset="0"/>
                <a:ea typeface="Cambria" panose="02040503050406030204" pitchFamily="18" charset="0"/>
              </a:rPr>
              <a:t>These weren’t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businessmen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fundraisers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accountants</a:t>
            </a:r>
            <a:r>
              <a:rPr lang="en-US" sz="2400" b="1" dirty="0" smtClean="0">
                <a:latin typeface="Cambria" panose="02040503050406030204" pitchFamily="18" charset="0"/>
                <a:ea typeface="Cambria" panose="02040503050406030204" pitchFamily="18" charset="0"/>
              </a:rPr>
              <a:t>.   </a:t>
            </a:r>
          </a:p>
          <a:p>
            <a:pPr indent="457200">
              <a:spcAft>
                <a:spcPts val="1000"/>
              </a:spcAft>
            </a:pPr>
            <a:r>
              <a:rPr lang="en-US" sz="2400" b="1" dirty="0" smtClean="0">
                <a:latin typeface="Cambria" panose="02040503050406030204" pitchFamily="18" charset="0"/>
                <a:ea typeface="Cambria" panose="02040503050406030204" pitchFamily="18" charset="0"/>
              </a:rPr>
              <a:t>They were godly men of unblemished integrity, well-known to Paul and the churches, entrusted as a team to receive and carry out the project with diligence. </a:t>
            </a:r>
          </a:p>
          <a:p>
            <a:pPr indent="457200">
              <a:spcAft>
                <a:spcPts val="10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i="1" dirty="0" smtClean="0">
                <a:effectLst>
                  <a:outerShdw blurRad="38100" dist="38100" dir="2700000" algn="tl">
                    <a:srgbClr val="000000">
                      <a:alpha val="43137"/>
                    </a:srgbClr>
                  </a:outerShdw>
                </a:effectLst>
                <a:latin typeface="Cambria" pitchFamily="18" charset="0"/>
              </a:rPr>
              <a:t> </a:t>
            </a:r>
            <a:r>
              <a:rPr lang="en-US" sz="2400" b="1" i="1" dirty="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Money matters should be administered honestly and openly.  </a:t>
            </a:r>
            <a:r>
              <a:rPr lang="en-US" sz="2400" b="1" dirty="0" smtClean="0">
                <a:latin typeface="Cambria" pitchFamily="18" charset="0"/>
              </a:rPr>
              <a:t>Paul says they were "</a:t>
            </a:r>
            <a:r>
              <a:rPr lang="en-US" sz="2400" b="1" i="1" dirty="0" smtClean="0">
                <a:effectLst>
                  <a:outerShdw blurRad="38100" dist="38100" dir="2700000" algn="tl">
                    <a:srgbClr val="000000">
                      <a:alpha val="43137"/>
                    </a:srgbClr>
                  </a:outerShdw>
                </a:effectLst>
                <a:latin typeface="Cambria" pitchFamily="18" charset="0"/>
              </a:rPr>
              <a:t>taking precaution so that no one will discredit us in our administration of this generous gift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8:20</a:t>
            </a:r>
            <a:r>
              <a:rPr lang="en-US" sz="2400" b="1" dirty="0" smtClean="0">
                <a:latin typeface="Cambria" pitchFamily="18" charset="0"/>
              </a:rPr>
              <a:t>).  </a:t>
            </a:r>
          </a:p>
          <a:p>
            <a:pPr indent="457200">
              <a:spcAft>
                <a:spcPts val="1000"/>
              </a:spcAft>
            </a:pPr>
            <a:r>
              <a:rPr lang="en-US" sz="2400" b="1" dirty="0" smtClean="0">
                <a:latin typeface="Cambria" panose="02040503050406030204" pitchFamily="18" charset="0"/>
                <a:ea typeface="Cambria" panose="02040503050406030204" pitchFamily="18" charset="0"/>
              </a:rPr>
              <a:t>Why the emphasis on being cautious?</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8:16-24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990600"/>
            <a:ext cx="8763000" cy="5406608"/>
          </a:xfrm>
          <a:prstGeom prst="rect">
            <a:avLst/>
          </a:prstGeom>
          <a:noFill/>
          <a:effectLst/>
        </p:spPr>
        <p:txBody>
          <a:bodyPr wrap="square" rtlCol="0">
            <a:spAutoFit/>
          </a:bodyPr>
          <a:lstStyle/>
          <a:p>
            <a:pPr marL="457200" indent="-457200">
              <a:spcAft>
                <a:spcPts val="1000"/>
              </a:spcAft>
              <a:buAutoNum type="arabicParen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Because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money belonged to God.  </a:t>
            </a:r>
            <a:r>
              <a:rPr lang="en-US" sz="2400" b="1" dirty="0">
                <a:latin typeface="Cambria" panose="02040503050406030204" pitchFamily="18" charset="0"/>
                <a:ea typeface="Cambria" panose="02040503050406030204" pitchFamily="18" charset="0"/>
              </a:rPr>
              <a:t>It was not a gift to Titus and his buddies, but a gift to God for the suffering saint in Jerusalem. </a:t>
            </a:r>
            <a:endParaRPr lang="en-US" sz="2400" b="1" dirty="0" smtClean="0">
              <a:latin typeface="Cambria" panose="02040503050406030204" pitchFamily="18" charset="0"/>
              <a:ea typeface="Cambria" panose="02040503050406030204" pitchFamily="18" charset="0"/>
            </a:endParaRPr>
          </a:p>
          <a:p>
            <a:pPr>
              <a:spcAft>
                <a:spcPts val="1000"/>
              </a:spcAft>
            </a:pPr>
            <a:r>
              <a:rPr lang="en-US" sz="2400" b="1" dirty="0" smtClean="0">
                <a:latin typeface="Cambria" panose="02040503050406030204" pitchFamily="18" charset="0"/>
                <a:ea typeface="Cambria" panose="02040503050406030204" pitchFamily="18" charset="0"/>
              </a:rPr>
              <a:t>They were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accountable</a:t>
            </a:r>
            <a:r>
              <a:rPr lang="en-US" sz="2400" b="1" dirty="0" smtClean="0">
                <a:latin typeface="Cambria" panose="02040503050406030204" pitchFamily="18" charset="0"/>
                <a:ea typeface="Cambria" panose="02040503050406030204" pitchFamily="18" charset="0"/>
              </a:rPr>
              <a:t> to the Lord Himself for their handling of the finances. </a:t>
            </a:r>
          </a:p>
          <a:p>
            <a:pPr indent="457200">
              <a:spcAft>
                <a:spcPts val="10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They were accountable to others.  </a:t>
            </a:r>
            <a:r>
              <a:rPr lang="en-US" sz="2400" b="1" dirty="0" smtClean="0">
                <a:latin typeface="Cambria" panose="02040503050406030204" pitchFamily="18" charset="0"/>
                <a:ea typeface="Cambria" panose="02040503050406030204" pitchFamily="18" charset="0"/>
              </a:rPr>
              <a:t>When people give money to churches, missionaries, ministries or charities, they trust that the money they give will be used wisely and carefully – and in a manner consistent with the ministry’s purpose and goals.  </a:t>
            </a:r>
          </a:p>
          <a:p>
            <a:pPr indent="457200">
              <a:spcAft>
                <a:spcPts val="1000"/>
              </a:spcAft>
            </a:pPr>
            <a:r>
              <a:rPr lang="en-US" sz="2400" b="1" dirty="0" smtClean="0">
                <a:latin typeface="Cambria" panose="02040503050406030204" pitchFamily="18" charset="0"/>
                <a:ea typeface="Cambria" panose="02040503050406030204" pitchFamily="18" charset="0"/>
              </a:rPr>
              <a:t>And that sacred truth must be guarded. </a:t>
            </a:r>
          </a:p>
          <a:p>
            <a:pPr indent="457200">
              <a:spcAft>
                <a:spcPts val="1000"/>
              </a:spcAft>
            </a:pPr>
            <a:r>
              <a:rPr lang="en-US" sz="2400" b="1" dirty="0" smtClean="0">
                <a:latin typeface="Cambria" panose="02040503050406030204" pitchFamily="18" charset="0"/>
                <a:ea typeface="Cambria" panose="02040503050406030204" pitchFamily="18" charset="0"/>
              </a:rPr>
              <a:t>Having pushed back on the hindrances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procrastination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hesitation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exception.</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58856" y="1066800"/>
            <a:ext cx="8724899" cy="5616922"/>
          </a:xfrm>
          <a:prstGeom prst="rect">
            <a:avLst/>
          </a:prstGeom>
          <a:solidFill>
            <a:srgbClr val="FCF2D4"/>
          </a:solidFill>
          <a:ln>
            <a:solidFill>
              <a:schemeClr val="bg1">
                <a:alpha val="0"/>
              </a:schemeClr>
            </a:solidFill>
          </a:ln>
          <a:effectLst/>
        </p:spPr>
        <p:txBody>
          <a:bodyPr wrap="square" rtlCol="0">
            <a:spAutoFit/>
          </a:bodyPr>
          <a:lstStyle/>
          <a:p>
            <a:pPr indent="457200">
              <a:spcAft>
                <a:spcPts val="18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endParaRPr lang="en-US" sz="2350" b="1" dirty="0">
              <a:latin typeface="Cambria" panose="02040503050406030204" pitchFamily="18" charset="0"/>
              <a:ea typeface="Cambria" panose="02040503050406030204" pitchFamily="18" charset="0"/>
            </a:endParaRPr>
          </a:p>
          <a:p>
            <a:pPr indent="457200">
              <a:spcAft>
                <a:spcPts val="18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p>
          <a:p>
            <a:pPr indent="457200">
              <a:spcAft>
                <a:spcPts val="1800"/>
              </a:spcAft>
              <a:tabLst>
                <a:tab pos="457200" algn="l"/>
              </a:tabLst>
            </a:pPr>
            <a:r>
              <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our study, Paul addresses the need for the Corinthians </a:t>
            </a:r>
            <a:r>
              <a:rPr lang="en-US" sz="2350" b="1" dirty="0" smtClean="0">
                <a:latin typeface="Cambria" panose="02040503050406030204" pitchFamily="18" charset="0"/>
                <a:ea typeface="Cambria" panose="02040503050406030204" pitchFamily="18" charset="0"/>
              </a:rPr>
              <a:t> to </a:t>
            </a:r>
            <a:r>
              <a:rPr lang="en-US" sz="2350" b="1" dirty="0">
                <a:latin typeface="Cambria" panose="02040503050406030204" pitchFamily="18" charset="0"/>
                <a:ea typeface="Cambria" panose="02040503050406030204" pitchFamily="18" charset="0"/>
              </a:rPr>
              <a:t>complete their earlier commitment to the </a:t>
            </a:r>
            <a:r>
              <a:rPr lang="en-US" sz="2350" b="1" dirty="0" smtClean="0">
                <a:latin typeface="Cambria" panose="02040503050406030204" pitchFamily="18" charset="0"/>
                <a:ea typeface="Cambria" panose="02040503050406030204" pitchFamily="18" charset="0"/>
              </a:rPr>
              <a:t>collection for   the church in Jerusalem. He emphasizes </a:t>
            </a:r>
            <a:r>
              <a:rPr lang="en-US" sz="2350" b="1" dirty="0">
                <a:latin typeface="Cambria" panose="02040503050406030204" pitchFamily="18" charset="0"/>
                <a:ea typeface="Cambria" panose="02040503050406030204" pitchFamily="18" charset="0"/>
              </a:rPr>
              <a:t>the importance of willingness, equality, accountability, and integrity in giving, while also ensuring that those entrusted with the funds are trustworthy and dedicated to the cause.</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8:16-24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37565" y="1066799"/>
            <a:ext cx="8763000" cy="3062377"/>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Having </a:t>
            </a:r>
            <a:r>
              <a:rPr lang="en-US" sz="2400" b="1" dirty="0">
                <a:latin typeface="Cambria" panose="02040503050406030204" pitchFamily="18" charset="0"/>
                <a:ea typeface="Cambria" panose="02040503050406030204" pitchFamily="18" charset="0"/>
              </a:rPr>
              <a:t>reassuring the Corinthians that their hard-earned resources would be treated in a God-honoring way. </a:t>
            </a:r>
          </a:p>
          <a:p>
            <a:pPr indent="457200">
              <a:spcAft>
                <a:spcPts val="1000"/>
              </a:spcAft>
            </a:pPr>
            <a:r>
              <a:rPr lang="en-US" sz="2400" b="1" dirty="0" smtClean="0">
                <a:latin typeface="Cambria" panose="02040503050406030204" pitchFamily="18" charset="0"/>
                <a:ea typeface="Cambria" panose="02040503050406030204" pitchFamily="18" charset="0"/>
              </a:rPr>
              <a:t>Paul closes with this final exhortation:</a:t>
            </a:r>
          </a:p>
          <a:p>
            <a:pPr indent="457200">
              <a:spcAft>
                <a:spcPts val="1000"/>
              </a:spcAft>
            </a:pPr>
            <a:r>
              <a:rPr lang="en-US" sz="2400" b="1" dirty="0" smtClean="0">
                <a:latin typeface="Cambria" panose="02040503050406030204" pitchFamily="18" charset="0"/>
                <a:ea typeface="Cambria" panose="02040503050406030204" pitchFamily="18" charset="0"/>
              </a:rPr>
              <a:t>He says in verse 24,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Therefore openly before the churches, show them the proof of your love and of our reason for boasting about you.”</a:t>
            </a:r>
          </a:p>
          <a:p>
            <a:pPr indent="457200">
              <a:spcAft>
                <a:spcPts val="1000"/>
              </a:spcAft>
            </a:pPr>
            <a:r>
              <a:rPr lang="en-US" sz="2400" b="1" dirty="0" smtClean="0">
                <a:latin typeface="Cambria" panose="02040503050406030204" pitchFamily="18" charset="0"/>
                <a:ea typeface="Cambria" panose="02040503050406030204" pitchFamily="18" charset="0"/>
              </a:rPr>
              <a:t>In other words, “</a:t>
            </a:r>
            <a:r>
              <a:rPr lang="en-US" sz="2400" b="1" i="1" dirty="0" smtClean="0">
                <a:latin typeface="Cambria" panose="02040503050406030204" pitchFamily="18" charset="0"/>
                <a:ea typeface="Cambria" panose="02040503050406030204" pitchFamily="18" charset="0"/>
              </a:rPr>
              <a:t>Make us proud and get the job done!”</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38100" dist="25400" dir="18900000" algn="bl" rotWithShape="0">
              <a:schemeClr val="tx1"/>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Giving With Gusto</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58539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closing,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think with me about the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hindrances that smothered the Corinthians passion for giving:</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Procrastination … Hesitation … Exception!</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Often we fall into this same casual attitude toward what should be an exciting exercise of faith in a God who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owns</a:t>
            </a:r>
            <a:r>
              <a:rPr lang="en-US" sz="2400" b="1" i="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Rather than a calm, calculated, cold approach to financial contributions, the bible paints a brilliant picture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joy</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exuberance</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gusto </a:t>
            </a:r>
            <a:r>
              <a:rPr lang="en-US" sz="2400" b="1" dirty="0" smtClean="0">
                <a:latin typeface="Cambria" panose="02040503050406030204" pitchFamily="18" charset="0"/>
                <a:ea typeface="Cambria" panose="02040503050406030204" pitchFamily="18" charset="0"/>
              </a:rPr>
              <a:t>toward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giving. </a:t>
            </a:r>
          </a:p>
          <a:p>
            <a:pPr marL="731520" lvl="2" indent="-274320">
              <a:spcAft>
                <a:spcPts val="12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When the Israelites gave to construct the tabernacle in the wilderness, they had to be told not to give anymore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Exod. 36:6-7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4985980"/>
          </a:xfrm>
          <a:prstGeom prst="rect">
            <a:avLst/>
          </a:prstGeom>
          <a:noFill/>
          <a:effectLst/>
        </p:spPr>
        <p:txBody>
          <a:bodyPr wrap="square" rtlCol="0">
            <a:spAutoFit/>
          </a:bodyPr>
          <a:lstStyle/>
          <a:p>
            <a:pPr marL="731520" lvl="1" indent="-274320">
              <a:spcAft>
                <a:spcPts val="12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When Nehemiah led the effort to rebuilt the wall in Jerusalem, the peoples </a:t>
            </a:r>
            <a:r>
              <a:rPr lang="en-US" sz="2400" b="1" u="sng" dirty="0" smtClean="0">
                <a:latin typeface="Cambria" panose="02040503050406030204" pitchFamily="18" charset="0"/>
                <a:ea typeface="Cambria" panose="02040503050406030204" pitchFamily="18" charset="0"/>
              </a:rPr>
              <a:t>gusto</a:t>
            </a:r>
            <a:r>
              <a:rPr lang="en-US" sz="2400" b="1" dirty="0" smtClean="0">
                <a:latin typeface="Cambria" panose="02040503050406030204" pitchFamily="18" charset="0"/>
                <a:ea typeface="Cambria" panose="02040503050406030204" pitchFamily="18" charset="0"/>
              </a:rPr>
              <a:t> resulted in the quick realization of what once seemed impossible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Nehemiah 2:17-18, 4:6, 6:15-16</a:t>
            </a:r>
            <a:r>
              <a:rPr lang="en-US" sz="2400" b="1" dirty="0" smtClean="0">
                <a:latin typeface="Cambria" panose="02040503050406030204" pitchFamily="18" charset="0"/>
                <a:ea typeface="Cambria" panose="02040503050406030204" pitchFamily="18" charset="0"/>
              </a:rPr>
              <a:t>).</a:t>
            </a:r>
          </a:p>
          <a:p>
            <a:pPr marL="731520" lvl="1" indent="-274320">
              <a:spcAft>
                <a:spcPts val="12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Then Jesus encourages His follower to be generous by teaching it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 blessed to give than to receive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connecting joy with our financial investment in eternal things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20:35</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you want to bring back the </a:t>
            </a:r>
            <a:r>
              <a:rPr lang="en-US" sz="2400" b="1" u="sng" dirty="0" smtClean="0">
                <a:latin typeface="Cambria" panose="02040503050406030204" pitchFamily="18" charset="0"/>
                <a:ea typeface="Cambria" panose="02040503050406030204" pitchFamily="18" charset="0"/>
              </a:rPr>
              <a:t>gusto</a:t>
            </a:r>
            <a:r>
              <a:rPr lang="en-US" sz="2400" b="1" dirty="0" smtClean="0">
                <a:latin typeface="Cambria" panose="02040503050406030204" pitchFamily="18" charset="0"/>
                <a:ea typeface="Cambria" panose="02040503050406030204" pitchFamily="18" charset="0"/>
              </a:rPr>
              <a:t> for giving?  If you want to capture some of the blessing that come from sharing with others?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Consider the following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suggestions</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037276"/>
          </a:xfrm>
          <a:prstGeom prst="rect">
            <a:avLst/>
          </a:prstGeom>
          <a:noFill/>
          <a:effectLst/>
        </p:spPr>
        <p:txBody>
          <a:bodyPr wrap="square" rtlCol="0">
            <a:spAutoFit/>
          </a:bodyPr>
          <a:lstStyle/>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reflect on God’s gifts to you</a:t>
            </a:r>
            <a:r>
              <a:rPr lang="en-US" sz="2400" b="1" i="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Consider His blessings in your life.  Forget about the things you don’t have.</a:t>
            </a:r>
            <a:r>
              <a:rPr lang="en-US" sz="2400" b="1" i="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Now!  Think about what He has given you.  Hasn’t God been good?  God, always seems to treat us better that we expect or deserve.  Sufficient food, clothes, and safe shelter.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Blessings of good health, happy families, growing children, grandchildren, and close friends, and so much more.</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While some of these things have come and gone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And now, you are struggling with less than you once had. Still, consider your life as a whole.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Then thank God for what He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“HAS”</a:t>
            </a:r>
            <a:r>
              <a:rPr lang="en-US" sz="2400" b="1" dirty="0" smtClean="0">
                <a:latin typeface="Cambria" panose="02040503050406030204" pitchFamily="18" charset="0"/>
                <a:ea typeface="Cambria" panose="02040503050406030204" pitchFamily="18" charset="0"/>
              </a:rPr>
              <a:t> done!</a:t>
            </a:r>
          </a:p>
        </p:txBody>
      </p:sp>
    </p:spTree>
    <p:extLst>
      <p:ext uri="{BB962C8B-B14F-4D97-AF65-F5344CB8AC3E}">
        <p14:creationId xmlns:p14="http://schemas.microsoft.com/office/powerpoint/2010/main" xmlns="" val="201159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123736"/>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remind yourself of God’s promises about generosity.  </a:t>
            </a:r>
            <a:r>
              <a:rPr lang="en-US" sz="2400" b="1" dirty="0" smtClean="0">
                <a:latin typeface="Cambria" panose="02040503050406030204" pitchFamily="18" charset="0"/>
                <a:ea typeface="Cambria" panose="02040503050406030204" pitchFamily="18" charset="0"/>
              </a:rPr>
              <a:t>Reflect on the biblical principles that promise  benefits for sowing bountifully.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are reminded in Hebrews 6:10,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God is not unjust so as to forget your work and the love which you have shown toward His name, in having ministered and in still ministering to the saints.”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While we may not be rewarded with material blessing, we can rest in the promise that He won’t forget us.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will graciously provide all of our needs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according to His riches in glory in Christ 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(Phil 4:19).</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So don’t fret!</a:t>
            </a:r>
            <a:r>
              <a:rPr lang="en-US" sz="2400" b="1" dirty="0" smtClean="0">
                <a:latin typeface="Cambria" panose="02040503050406030204" pitchFamily="18" charset="0"/>
                <a:ea typeface="Cambria" panose="02040503050406030204" pitchFamily="18" charset="0"/>
              </a:rPr>
              <a:t>  Just call to mind His promises of provision.</a:t>
            </a:r>
          </a:p>
        </p:txBody>
      </p:sp>
    </p:spTree>
    <p:extLst>
      <p:ext uri="{BB962C8B-B14F-4D97-AF65-F5344CB8AC3E}">
        <p14:creationId xmlns:p14="http://schemas.microsoft.com/office/powerpoint/2010/main" xmlns="" val="1350542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763000" cy="5534849"/>
          </a:xfrm>
          <a:prstGeom prst="rect">
            <a:avLst/>
          </a:prstGeom>
          <a:noFill/>
          <a:effectLst/>
        </p:spPr>
        <p:txBody>
          <a:bodyPr wrap="square" rtlCol="0">
            <a:spAutoFit/>
          </a:bodyPr>
          <a:lstStyle/>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examine your heart.  </a:t>
            </a:r>
            <a:r>
              <a:rPr lang="en-US" sz="2400" b="1" dirty="0" smtClean="0">
                <a:latin typeface="Cambria" panose="02040503050406030204" pitchFamily="18" charset="0"/>
                <a:ea typeface="Cambria" panose="02040503050406030204" pitchFamily="18" charset="0"/>
              </a:rPr>
              <a:t>Open your private vault and ask yourself some hard questions.</a:t>
            </a:r>
            <a:endParaRPr lang="en-US" sz="2400" b="1" i="1" dirty="0" smtClean="0">
              <a:latin typeface="Cambria" panose="02040503050406030204" pitchFamily="18" charset="0"/>
              <a:ea typeface="Cambria" panose="02040503050406030204" pitchFamily="18" charset="0"/>
            </a:endParaRPr>
          </a:p>
          <a:p>
            <a:pPr marL="457200" indent="-274320">
              <a:spcAft>
                <a:spcPts val="10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Is my giving proportionate to my income?  Or has my resources increased while my giving has stayed the same? </a:t>
            </a:r>
          </a:p>
          <a:p>
            <a:pPr marL="457200" indent="-274320">
              <a:spcAft>
                <a:spcPts val="10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Am I motivated by duty to fulfill a responsibility, or by the joy of ministering to others? </a:t>
            </a:r>
          </a:p>
          <a:p>
            <a:pPr marL="457200" indent="-274320">
              <a:spcAft>
                <a:spcPts val="10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Am I treating my giving as a transfer of numbers or and expression of love? </a:t>
            </a:r>
          </a:p>
          <a:p>
            <a:pPr marL="457200" indent="-274320">
              <a:spcAft>
                <a:spcPts val="10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If others knew my level of giving to God would I be a model to follow, or feel embarrassed?</a:t>
            </a:r>
          </a:p>
          <a:p>
            <a:pPr marL="457200" indent="-274320">
              <a:spcAft>
                <a:spcPts val="1000"/>
              </a:spcAft>
              <a:buClr>
                <a:srgbClr val="002060"/>
              </a:buClr>
              <a:buSzPct val="80000"/>
              <a:buFont typeface="Wingdings" pitchFamily="2" charset="2"/>
              <a:buChar char="§"/>
              <a:tabLst>
                <a:tab pos="457200" algn="l"/>
              </a:tabLst>
            </a:pPr>
            <a:r>
              <a:rPr lang="en-US" sz="2400" b="1" dirty="0" smtClean="0">
                <a:latin typeface="Cambria" panose="02040503050406030204" pitchFamily="18" charset="0"/>
                <a:ea typeface="Cambria" panose="02040503050406030204" pitchFamily="18" charset="0"/>
              </a:rPr>
              <a:t>Have I prayed about giving, or am I an impulsive responder?  Do I have a plan?  If somebody ask me my giving strategy, would I have an answer?</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35615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Giving with gusto</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2208297"/>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you have lost the joy of giving.  It’s time to get it back! Avoid procrastination, hesitation and exception.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Instead, reflect on God’s gifts, remind yourself of His promises, and examine your heart. </a:t>
            </a:r>
          </a:p>
          <a:p>
            <a:pPr indent="457200">
              <a:spcAft>
                <a:spcPts val="1200"/>
              </a:spcAft>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Then give with gusto! </a:t>
            </a:r>
          </a:p>
        </p:txBody>
      </p:sp>
    </p:spTree>
    <p:extLst>
      <p:ext uri="{BB962C8B-B14F-4D97-AF65-F5344CB8AC3E}">
        <p14:creationId xmlns:p14="http://schemas.microsoft.com/office/powerpoint/2010/main" xmlns="" val="3487568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Fanning The Financial Flame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29 May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9:1 – 6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Trip to Bountiful Giving”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395216" y="3186373"/>
            <a:ext cx="6103539"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Fanning the Financial Flame - </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8:10-24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87189"/>
            <a:ext cx="8686800" cy="5716950"/>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by sharing his observation of our complex relationship to money.    </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It is virtually impossible to get through a day without hearing somebody talk about money.  It is one of the most talked about matters on the planet.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Quoting from Oscar Wilde’s novel, </a:t>
            </a:r>
            <a:r>
              <a:rPr lang="en-US" sz="2350" b="1" i="1" dirty="0" smtClean="0">
                <a:latin typeface="Cambria" panose="02040503050406030204" pitchFamily="18" charset="0"/>
                <a:ea typeface="Cambria" panose="02040503050406030204" pitchFamily="18" charset="0"/>
              </a:rPr>
              <a:t>The Picture of Dorian Gray,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“Young people, nowadays, imagine that money is everything … And when they grow older they know it!”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As important as money may be, we are all aware that there are some things money can’t buy.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Consider these things:</a:t>
            </a:r>
          </a:p>
          <a:p>
            <a:pPr lvl="1" indent="457200">
              <a:spcAft>
                <a:spcPts val="1200"/>
              </a:spcAft>
              <a:buClr>
                <a:srgbClr val="002060"/>
              </a:buClr>
              <a:buSzPct val="90000"/>
              <a:buFont typeface="Wingdings" panose="05000000000000000000" pitchFamily="2" charset="2"/>
              <a:buChar char="Ø"/>
              <a:tabLst>
                <a:tab pos="1030288" algn="l"/>
                <a:tab pos="1317625" algn="l"/>
                <a:tab pos="1882775" algn="l"/>
              </a:tabLst>
            </a:pPr>
            <a:r>
              <a:rPr lang="en-US" sz="2350" b="1" dirty="0" smtClean="0">
                <a:latin typeface="Cambria" panose="02040503050406030204" pitchFamily="18" charset="0"/>
                <a:ea typeface="Cambria" panose="02040503050406030204" pitchFamily="18" charset="0"/>
              </a:rPr>
              <a:t>Money can buy medicine, but not health.</a:t>
            </a:r>
          </a:p>
          <a:p>
            <a:pPr lvl="1" indent="457200">
              <a:spcAft>
                <a:spcPts val="1200"/>
              </a:spcAft>
              <a:buClr>
                <a:srgbClr val="002060"/>
              </a:buClr>
              <a:buSzPct val="90000"/>
              <a:buFont typeface="Wingdings" panose="05000000000000000000" pitchFamily="2" charset="2"/>
              <a:buChar char="Ø"/>
              <a:tabLst>
                <a:tab pos="1030288" algn="l"/>
                <a:tab pos="1317625" algn="l"/>
                <a:tab pos="1882775" algn="l"/>
              </a:tabLst>
            </a:pPr>
            <a:r>
              <a:rPr lang="en-US" sz="2350" b="1" dirty="0" smtClean="0">
                <a:latin typeface="Cambria" panose="02040503050406030204" pitchFamily="18" charset="0"/>
                <a:ea typeface="Cambria" panose="02040503050406030204" pitchFamily="18" charset="0"/>
              </a:rPr>
              <a:t>Money can buy a house, but not a home.</a:t>
            </a:r>
          </a:p>
          <a:p>
            <a:pPr lvl="1" indent="457200">
              <a:spcAft>
                <a:spcPts val="1200"/>
              </a:spcAft>
              <a:buClr>
                <a:srgbClr val="002060"/>
              </a:buClr>
              <a:buSzPct val="90000"/>
              <a:buFont typeface="Wingdings" panose="05000000000000000000" pitchFamily="2" charset="2"/>
              <a:buChar char="Ø"/>
              <a:tabLst>
                <a:tab pos="1030288" algn="l"/>
                <a:tab pos="1317625" algn="l"/>
                <a:tab pos="1882775" algn="l"/>
              </a:tabLst>
            </a:pPr>
            <a:r>
              <a:rPr lang="en-US" sz="2350" b="1" dirty="0" smtClean="0">
                <a:latin typeface="Cambria" panose="02040503050406030204" pitchFamily="18" charset="0"/>
                <a:ea typeface="Cambria" panose="02040503050406030204" pitchFamily="18" charset="0"/>
              </a:rPr>
              <a:t>Money can buy companionship, but not friends. </a:t>
            </a: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86800" cy="5665654"/>
          </a:xfrm>
          <a:prstGeom prst="rect">
            <a:avLst/>
          </a:prstGeom>
          <a:noFill/>
          <a:effectLst/>
        </p:spPr>
        <p:txBody>
          <a:bodyPr wrap="square" rtlCol="0">
            <a:spAutoFit/>
          </a:bodyPr>
          <a:lstStyle/>
          <a:p>
            <a:pPr lvl="1" indent="457200">
              <a:spcAft>
                <a:spcPts val="800"/>
              </a:spcAft>
              <a:buClr>
                <a:srgbClr val="002060"/>
              </a:buClr>
              <a:buSzPct val="90000"/>
              <a:buFont typeface="Wingdings" panose="05000000000000000000" pitchFamily="2" charset="2"/>
              <a:buChar char="Ø"/>
            </a:pPr>
            <a:r>
              <a:rPr lang="en-US" sz="2350" b="1" dirty="0">
                <a:latin typeface="Cambria" panose="02040503050406030204" pitchFamily="18" charset="0"/>
                <a:ea typeface="Cambria" panose="02040503050406030204" pitchFamily="18" charset="0"/>
              </a:rPr>
              <a:t>Money can buy entertainment, but not happiness. </a:t>
            </a:r>
          </a:p>
          <a:p>
            <a:pPr lvl="1" indent="457200">
              <a:spcAft>
                <a:spcPts val="800"/>
              </a:spcAft>
              <a:buClr>
                <a:srgbClr val="002060"/>
              </a:buClr>
              <a:buSzPct val="90000"/>
              <a:buFont typeface="Wingdings" panose="05000000000000000000" pitchFamily="2" charset="2"/>
              <a:buChar char="Ø"/>
            </a:pPr>
            <a:r>
              <a:rPr lang="en-US" sz="2350" b="1" dirty="0" smtClean="0">
                <a:latin typeface="Cambria" panose="02040503050406030204" pitchFamily="18" charset="0"/>
                <a:ea typeface="Cambria" panose="02040503050406030204" pitchFamily="18" charset="0"/>
              </a:rPr>
              <a:t>Money can buy food, but not an appetite. </a:t>
            </a:r>
          </a:p>
          <a:p>
            <a:pPr lvl="1" indent="457200">
              <a:spcAft>
                <a:spcPts val="800"/>
              </a:spcAft>
              <a:buClr>
                <a:srgbClr val="002060"/>
              </a:buClr>
              <a:buSzPct val="90000"/>
              <a:buFont typeface="Wingdings" panose="05000000000000000000" pitchFamily="2" charset="2"/>
              <a:buChar char="Ø"/>
            </a:pPr>
            <a:r>
              <a:rPr lang="en-US" sz="2350" b="1" dirty="0" smtClean="0">
                <a:latin typeface="Cambria" panose="02040503050406030204" pitchFamily="18" charset="0"/>
                <a:ea typeface="Cambria" panose="02040503050406030204" pitchFamily="18" charset="0"/>
              </a:rPr>
              <a:t>Money can buy a bed, but not sleep. </a:t>
            </a:r>
          </a:p>
          <a:p>
            <a:pPr lvl="1" indent="457200">
              <a:spcAft>
                <a:spcPts val="800"/>
              </a:spcAft>
              <a:buClr>
                <a:srgbClr val="002060"/>
              </a:buClr>
              <a:buSzPct val="90000"/>
              <a:buFont typeface="Wingdings" panose="05000000000000000000" pitchFamily="2" charset="2"/>
              <a:buChar char="Ø"/>
            </a:pPr>
            <a:r>
              <a:rPr lang="en-US" sz="2350" b="1" dirty="0" smtClean="0">
                <a:latin typeface="Cambria" panose="02040503050406030204" pitchFamily="18" charset="0"/>
                <a:ea typeface="Cambria" panose="02040503050406030204" pitchFamily="18" charset="0"/>
              </a:rPr>
              <a:t>Money can buy a crucifix, but not a Savior. </a:t>
            </a:r>
          </a:p>
          <a:p>
            <a:pPr lvl="1" indent="457200">
              <a:spcAft>
                <a:spcPts val="1200"/>
              </a:spcAft>
              <a:buClr>
                <a:srgbClr val="002060"/>
              </a:buClr>
              <a:buSzPct val="90000"/>
              <a:buFont typeface="Wingdings" panose="05000000000000000000" pitchFamily="2" charset="2"/>
              <a:buChar char="Ø"/>
            </a:pPr>
            <a:r>
              <a:rPr lang="en-US" sz="2350" b="1" dirty="0" smtClean="0">
                <a:latin typeface="Cambria" panose="02040503050406030204" pitchFamily="18" charset="0"/>
                <a:ea typeface="Cambria" panose="02040503050406030204" pitchFamily="18" charset="0"/>
              </a:rPr>
              <a:t>Money can buy the good life, but not eternal life.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It seem to be difficult even for believers to get a grip on money before money gets a grip on them.</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Robert Foster made this observation: </a:t>
            </a:r>
            <a:r>
              <a:rPr lang="en-US" sz="2350" b="1" i="1" dirty="0" smtClean="0">
                <a:latin typeface="Cambria" panose="02040503050406030204" pitchFamily="18" charset="0"/>
                <a:ea typeface="Cambria" panose="02040503050406030204" pitchFamily="18" charset="0"/>
              </a:rPr>
              <a:t>“When Jesus used the Aramaic term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mammon</a:t>
            </a:r>
            <a:r>
              <a:rPr lang="en-US" sz="2350" b="1" i="1" dirty="0" smtClean="0">
                <a:latin typeface="Cambria" panose="02040503050406030204" pitchFamily="18" charset="0"/>
                <a:ea typeface="Cambria" panose="02040503050406030204" pitchFamily="18" charset="0"/>
              </a:rPr>
              <a:t>” to refer to wealth, he was giving it a personal and spiritual character. When he declared,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cannot serve God and mammon</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(Matt. 6:24),</a:t>
            </a:r>
            <a:r>
              <a:rPr lang="en-US" sz="2350" b="1" i="1" dirty="0" smtClean="0">
                <a:latin typeface="Cambria" panose="02040503050406030204" pitchFamily="18" charset="0"/>
                <a:ea typeface="Cambria" panose="02040503050406030204" pitchFamily="18" charset="0"/>
              </a:rPr>
              <a:t> he was personifying mammon as a rival god.”</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Mammon is a power that seek to dominate</a:t>
            </a:r>
            <a:r>
              <a:rPr lang="en-US" sz="2350" b="1" i="1" dirty="0" smtClean="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1" y="1143000"/>
            <a:ext cx="8686800" cy="5255285"/>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So, if we are not careful, our genuine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need</a:t>
            </a:r>
            <a:r>
              <a:rPr lang="en-US" sz="2350" b="1" dirty="0" smtClean="0">
                <a:latin typeface="Cambria" panose="02040503050406030204" pitchFamily="18" charset="0"/>
                <a:ea typeface="Cambria" panose="02040503050406030204" pitchFamily="18" charset="0"/>
              </a:rPr>
              <a:t> for money will become a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desire</a:t>
            </a:r>
            <a:r>
              <a:rPr lang="en-US" sz="2350" b="1" dirty="0" smtClean="0">
                <a:latin typeface="Cambria" panose="02040503050406030204" pitchFamily="18" charset="0"/>
                <a:ea typeface="Cambria" panose="02040503050406030204" pitchFamily="18" charset="0"/>
              </a:rPr>
              <a:t> for money.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desire</a:t>
            </a:r>
            <a:r>
              <a:rPr lang="en-US" sz="2350" b="1" dirty="0" smtClean="0">
                <a:latin typeface="Cambria" panose="02040503050406030204" pitchFamily="18" charset="0"/>
                <a:ea typeface="Cambria" panose="02040503050406030204" pitchFamily="18" charset="0"/>
              </a:rPr>
              <a:t> for money will become a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longing</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for more money.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When that happens, Paul’s warning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Timothy 6:10</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the love of money is a root of all sorts of evil, and some by longing for it have wandered away from the faith and pierced themselves with many griefs,” </a:t>
            </a:r>
            <a:r>
              <a:rPr lang="en-US" sz="2350" b="1" dirty="0" smtClean="0">
                <a:latin typeface="Cambria" panose="02040503050406030204" pitchFamily="18" charset="0"/>
                <a:ea typeface="Cambria" panose="02040503050406030204" pitchFamily="18" charset="0"/>
              </a:rPr>
              <a:t>could very well fall on deaf ears.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While the Corinthian Christians had not yet reached the point of lusting after money, Paul was concerned that they had taken a step in the direction.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Its been a year since they had first agreed to help ease the financial crisis in the Jerusalem church, by giving from their abundance, but now the Corinthians commitment had waned.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80682"/>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04047"/>
            <a:ext cx="8686800" cy="5252720"/>
          </a:xfrm>
          <a:prstGeom prst="rect">
            <a:avLst/>
          </a:prstGeom>
          <a:noFill/>
          <a:effectLst/>
        </p:spPr>
        <p:txBody>
          <a:bodyPr wrap="square" rtlCol="0">
            <a:spAutoFit/>
          </a:bodyPr>
          <a:lstStyle/>
          <a:p>
            <a:pPr indent="457200">
              <a:spcAft>
                <a:spcPts val="1000"/>
              </a:spcAft>
            </a:pPr>
            <a:r>
              <a:rPr lang="en-US" sz="2350" b="1" dirty="0" smtClean="0">
                <a:latin typeface="Cambria" panose="02040503050406030204" pitchFamily="18" charset="0"/>
                <a:ea typeface="Cambria" panose="02040503050406030204" pitchFamily="18" charset="0"/>
              </a:rPr>
              <a:t>The flames of their original zeal had dwindled to smoldering embers barely noticeable in smoky ash.  So, Paul attempts to refuel the flames by directing their attention to: </a:t>
            </a:r>
          </a:p>
          <a:p>
            <a:pPr>
              <a:spcAft>
                <a:spcPts val="1000"/>
              </a:spcAft>
            </a:pPr>
            <a:r>
              <a:rPr lang="en-US" sz="235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Three hindrances </a:t>
            </a:r>
            <a:r>
              <a:rPr lang="en-US" sz="2350" b="1" dirty="0" smtClean="0">
                <a:latin typeface="Cambria" panose="02040503050406030204" pitchFamily="18" charset="0"/>
                <a:ea typeface="Cambria" panose="02040503050406030204" pitchFamily="18" charset="0"/>
              </a:rPr>
              <a:t>to God-honoring giving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8:10-15</a:t>
            </a:r>
            <a:r>
              <a:rPr lang="en-US" sz="2350" b="1" dirty="0" smtClean="0">
                <a:latin typeface="Cambria" panose="02040503050406030204" pitchFamily="18" charset="0"/>
                <a:ea typeface="Cambria" panose="02040503050406030204" pitchFamily="18" charset="0"/>
              </a:rPr>
              <a:t>):  </a:t>
            </a:r>
          </a:p>
          <a:p>
            <a:pPr lvl="1" indent="457200">
              <a:spcAft>
                <a:spcPts val="600"/>
              </a:spcAft>
              <a:buClr>
                <a:schemeClr val="tx1"/>
              </a:buClr>
              <a:buSzPct val="90000"/>
              <a:buFont typeface="Wingdings" pitchFamily="2" charset="2"/>
              <a:buChar char="Ø"/>
              <a:tabLst>
                <a:tab pos="457200" algn="l"/>
                <a:tab pos="914400" algn="l"/>
              </a:tabLst>
            </a:pPr>
            <a:r>
              <a:rPr lang="en-US" sz="2350" b="1" dirty="0" smtClean="0">
                <a:latin typeface="Cambria" panose="02040503050406030204" pitchFamily="18" charset="0"/>
                <a:ea typeface="Cambria" panose="02040503050406030204" pitchFamily="18" charset="0"/>
              </a:rPr>
              <a:t>Procrastination </a:t>
            </a:r>
          </a:p>
          <a:p>
            <a:pPr lvl="1" indent="457200">
              <a:spcAft>
                <a:spcPts val="600"/>
              </a:spcAft>
              <a:buClr>
                <a:schemeClr val="tx1"/>
              </a:buClr>
              <a:buSzPct val="90000"/>
              <a:buFont typeface="Wingdings" pitchFamily="2" charset="2"/>
              <a:buChar char="Ø"/>
              <a:tabLst>
                <a:tab pos="457200" algn="l"/>
                <a:tab pos="914400" algn="l"/>
              </a:tabLst>
            </a:pPr>
            <a:r>
              <a:rPr lang="en-US" sz="2350" b="1" dirty="0" smtClean="0">
                <a:latin typeface="Cambria" panose="02040503050406030204" pitchFamily="18" charset="0"/>
                <a:ea typeface="Cambria" panose="02040503050406030204" pitchFamily="18" charset="0"/>
              </a:rPr>
              <a:t>Hesitation</a:t>
            </a:r>
          </a:p>
          <a:p>
            <a:pPr lvl="1" indent="457200">
              <a:spcAft>
                <a:spcPts val="600"/>
              </a:spcAft>
              <a:buClr>
                <a:schemeClr val="tx1"/>
              </a:buClr>
              <a:buSzPct val="90000"/>
              <a:buFont typeface="Wingdings" pitchFamily="2" charset="2"/>
              <a:buChar char="Ø"/>
              <a:tabLst>
                <a:tab pos="457200" algn="l"/>
                <a:tab pos="914400" algn="l"/>
              </a:tabLst>
            </a:pPr>
            <a:r>
              <a:rPr lang="en-US" sz="2350" b="1" dirty="0" smtClean="0">
                <a:latin typeface="Cambria" panose="02040503050406030204" pitchFamily="18" charset="0"/>
                <a:ea typeface="Cambria" panose="02040503050406030204" pitchFamily="18" charset="0"/>
              </a:rPr>
              <a:t>Exception</a:t>
            </a:r>
          </a:p>
          <a:p>
            <a:pPr>
              <a:spcBef>
                <a:spcPts val="600"/>
              </a:spcBef>
              <a:spcAft>
                <a:spcPts val="1000"/>
              </a:spcAft>
              <a:tabLst>
                <a:tab pos="457200" algn="l"/>
                <a:tab pos="627063" algn="l"/>
              </a:tabLst>
            </a:pPr>
            <a:r>
              <a:rPr lang="en-US" sz="235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Two principles </a:t>
            </a:r>
            <a:r>
              <a:rPr lang="en-US" sz="2350" b="1" dirty="0" smtClean="0">
                <a:latin typeface="Cambria" panose="02040503050406030204" pitchFamily="18" charset="0"/>
                <a:ea typeface="Cambria" panose="02040503050406030204" pitchFamily="18" charset="0"/>
              </a:rPr>
              <a:t>for God-honoring receiving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8:16-24</a:t>
            </a:r>
            <a:r>
              <a:rPr lang="en-US" sz="2350" b="1" dirty="0" smtClean="0">
                <a:latin typeface="Cambria" panose="02040503050406030204" pitchFamily="18" charset="0"/>
                <a:ea typeface="Cambria" panose="02040503050406030204" pitchFamily="18" charset="0"/>
              </a:rPr>
              <a:t>):</a:t>
            </a:r>
          </a:p>
          <a:p>
            <a:pPr lvl="2" indent="-457200">
              <a:spcAft>
                <a:spcPts val="1000"/>
              </a:spcAft>
              <a:buSzPct val="90000"/>
              <a:buFont typeface="Wingdings" panose="05000000000000000000" pitchFamily="2" charset="2"/>
              <a:buChar char="Ø"/>
              <a:tabLst>
                <a:tab pos="457200" algn="l"/>
                <a:tab pos="627063" algn="l"/>
              </a:tabLst>
            </a:pPr>
            <a:r>
              <a:rPr lang="en-US" sz="2350" b="1" dirty="0" smtClean="0">
                <a:latin typeface="Cambria" panose="02040503050406030204" pitchFamily="18" charset="0"/>
                <a:ea typeface="Cambria" panose="02040503050406030204" pitchFamily="18" charset="0"/>
              </a:rPr>
              <a:t>Only qualified people should be given financial responsibilities.</a:t>
            </a:r>
          </a:p>
          <a:p>
            <a:pPr lvl="2" indent="-457200">
              <a:spcAft>
                <a:spcPts val="1000"/>
              </a:spcAft>
              <a:buSzPct val="90000"/>
              <a:buFont typeface="Wingdings" panose="05000000000000000000" pitchFamily="2" charset="2"/>
              <a:buChar char="Ø"/>
              <a:tabLst>
                <a:tab pos="457200" algn="l"/>
                <a:tab pos="627063" algn="l"/>
              </a:tabLst>
            </a:pPr>
            <a:r>
              <a:rPr lang="en-US" sz="2350" b="1" dirty="0" smtClean="0">
                <a:latin typeface="Cambria" panose="02040503050406030204" pitchFamily="18" charset="0"/>
                <a:ea typeface="Cambria" panose="02040503050406030204" pitchFamily="18" charset="0"/>
              </a:rPr>
              <a:t>Money matters should be administered honestly and openly.  </a:t>
            </a:r>
          </a:p>
        </p:txBody>
      </p:sp>
      <p:sp>
        <p:nvSpPr>
          <p:cNvPr id="6"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1139" y="1219200"/>
            <a:ext cx="8466268" cy="508600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450" b="1" baseline="30000" dirty="0" smtClean="0">
                <a:effectLst>
                  <a:outerShdw blurRad="38100" dist="38100" dir="2700000" algn="tl">
                    <a:srgbClr val="000000">
                      <a:alpha val="43137"/>
                    </a:srgbClr>
                  </a:outerShdw>
                </a:effectLst>
                <a:latin typeface="Georgia" panose="02040502050405020303" pitchFamily="18" charset="0"/>
              </a:rPr>
              <a:t>10 </a:t>
            </a:r>
            <a:r>
              <a:rPr lang="en-US" sz="2450" i="1" dirty="0" smtClean="0">
                <a:latin typeface="Georgia" panose="02040502050405020303" pitchFamily="18" charset="0"/>
              </a:rPr>
              <a:t>And </a:t>
            </a:r>
            <a:r>
              <a:rPr lang="en-US" sz="2450" i="1" dirty="0">
                <a:latin typeface="Georgia" panose="02040502050405020303" pitchFamily="18" charset="0"/>
              </a:rPr>
              <a:t>in this I give advice: It is to your advantage not only to be doing what you began and were desiring to do a year ago; </a:t>
            </a:r>
            <a:r>
              <a:rPr lang="en-US" sz="2450" b="1" baseline="30000" dirty="0" smtClean="0">
                <a:effectLst>
                  <a:outerShdw blurRad="38100" dist="38100" dir="2700000" algn="tl">
                    <a:srgbClr val="000000">
                      <a:alpha val="43137"/>
                    </a:srgbClr>
                  </a:outerShdw>
                </a:effectLst>
                <a:latin typeface="Georgia" panose="02040502050405020303" pitchFamily="18" charset="0"/>
              </a:rPr>
              <a:t>11 </a:t>
            </a:r>
            <a:r>
              <a:rPr lang="en-US" sz="2450" i="1" dirty="0" smtClean="0">
                <a:latin typeface="Georgia" panose="02040502050405020303" pitchFamily="18" charset="0"/>
              </a:rPr>
              <a:t>but </a:t>
            </a:r>
            <a:r>
              <a:rPr lang="en-US" sz="2450" i="1" dirty="0">
                <a:latin typeface="Georgia" panose="02040502050405020303" pitchFamily="18" charset="0"/>
              </a:rPr>
              <a:t>now you also must complete </a:t>
            </a:r>
            <a:r>
              <a:rPr lang="en-US" sz="2450" i="1" dirty="0" smtClean="0">
                <a:latin typeface="Georgia" panose="02040502050405020303" pitchFamily="18" charset="0"/>
              </a:rPr>
              <a:t>the doing of </a:t>
            </a:r>
            <a:r>
              <a:rPr lang="en-US" sz="2450" i="1" dirty="0">
                <a:latin typeface="Georgia" panose="02040502050405020303" pitchFamily="18" charset="0"/>
              </a:rPr>
              <a:t>it; that as there was a readiness </a:t>
            </a:r>
            <a:r>
              <a:rPr lang="en-US" sz="2450" i="1" dirty="0" smtClean="0">
                <a:latin typeface="Georgia" panose="02040502050405020303" pitchFamily="18" charset="0"/>
              </a:rPr>
              <a:t>to desire it, so there also</a:t>
            </a:r>
            <a:r>
              <a:rPr lang="en-US" sz="2450" i="1" dirty="0">
                <a:latin typeface="Georgia" panose="02040502050405020303" pitchFamily="18" charset="0"/>
              </a:rPr>
              <a:t> may be a completion out of what you have.  </a:t>
            </a:r>
            <a:r>
              <a:rPr lang="en-US" sz="2450" b="1" baseline="30000" dirty="0" smtClean="0">
                <a:effectLst>
                  <a:outerShdw blurRad="38100" dist="38100" dir="2700000" algn="tl">
                    <a:srgbClr val="000000">
                      <a:alpha val="43137"/>
                    </a:srgbClr>
                  </a:outerShdw>
                </a:effectLst>
                <a:latin typeface="Georgia" panose="02040502050405020303" pitchFamily="18" charset="0"/>
              </a:rPr>
              <a:t>12 </a:t>
            </a:r>
            <a:r>
              <a:rPr lang="en-US" sz="2450" i="1" dirty="0" smtClean="0">
                <a:latin typeface="Georgia" panose="02040502050405020303" pitchFamily="18" charset="0"/>
              </a:rPr>
              <a:t>For</a:t>
            </a:r>
            <a:r>
              <a:rPr lang="en-US" sz="2450" i="1" dirty="0">
                <a:latin typeface="Georgia" panose="02040502050405020303" pitchFamily="18" charset="0"/>
              </a:rPr>
              <a:t> if there is first a willing mind, it is accepted according to what one </a:t>
            </a:r>
            <a:r>
              <a:rPr lang="en-US" sz="2450" i="1" dirty="0" smtClean="0">
                <a:latin typeface="Georgia" panose="02040502050405020303" pitchFamily="18" charset="0"/>
              </a:rPr>
              <a:t>has, and</a:t>
            </a:r>
            <a:r>
              <a:rPr lang="en-US" sz="2450" i="1" dirty="0">
                <a:latin typeface="Georgia" panose="02040502050405020303" pitchFamily="18" charset="0"/>
              </a:rPr>
              <a:t> not according to what he does not have.  </a:t>
            </a:r>
            <a:r>
              <a:rPr lang="en-US" sz="2450" b="1" baseline="30000" dirty="0" smtClean="0">
                <a:effectLst>
                  <a:outerShdw blurRad="38100" dist="38100" dir="2700000" algn="tl">
                    <a:srgbClr val="000000">
                      <a:alpha val="43137"/>
                    </a:srgbClr>
                  </a:outerShdw>
                </a:effectLst>
                <a:latin typeface="Georgia" panose="02040502050405020303" pitchFamily="18" charset="0"/>
              </a:rPr>
              <a:t>13 </a:t>
            </a:r>
            <a:r>
              <a:rPr lang="en-US" sz="2450" i="1" dirty="0" smtClean="0">
                <a:latin typeface="Georgia" panose="02040502050405020303" pitchFamily="18" charset="0"/>
              </a:rPr>
              <a:t>For</a:t>
            </a:r>
            <a:r>
              <a:rPr lang="en-US" sz="2450" i="1" dirty="0">
                <a:latin typeface="Georgia" panose="02040502050405020303" pitchFamily="18" charset="0"/>
              </a:rPr>
              <a:t> I do not mean that others should be eased and you burdened; </a:t>
            </a:r>
            <a:r>
              <a:rPr lang="en-US" sz="2450" b="1" baseline="30000" dirty="0" smtClean="0">
                <a:effectLst>
                  <a:outerShdw blurRad="38100" dist="38100" dir="2700000" algn="tl">
                    <a:srgbClr val="000000">
                      <a:alpha val="43137"/>
                    </a:srgbClr>
                  </a:outerShdw>
                </a:effectLst>
                <a:latin typeface="Georgia" panose="02040502050405020303" pitchFamily="18" charset="0"/>
              </a:rPr>
              <a:t>14 </a:t>
            </a:r>
            <a:r>
              <a:rPr lang="en-US" sz="2450" i="1" dirty="0" smtClean="0">
                <a:latin typeface="Georgia" panose="02040502050405020303" pitchFamily="18" charset="0"/>
              </a:rPr>
              <a:t>but </a:t>
            </a:r>
            <a:r>
              <a:rPr lang="en-US" sz="2450" i="1" dirty="0">
                <a:latin typeface="Georgia" panose="02040502050405020303" pitchFamily="18" charset="0"/>
              </a:rPr>
              <a:t>by an equality, that now at this time your abundance may supply their lack, that their abundance also may supply your lack—that there may be equality</a:t>
            </a:r>
            <a:r>
              <a:rPr lang="en-US" sz="2450" i="1" dirty="0" smtClean="0">
                <a:latin typeface="Georgia" panose="02040502050405020303" pitchFamily="18" charset="0"/>
              </a:rPr>
              <a:t>. </a:t>
            </a:r>
            <a:r>
              <a:rPr lang="en-US" sz="2450" i="1" dirty="0">
                <a:latin typeface="Georgia" panose="02040502050405020303" pitchFamily="18" charset="0"/>
              </a:rPr>
              <a:t> </a:t>
            </a:r>
            <a:r>
              <a:rPr lang="en-US" sz="2450" b="1" baseline="30000" dirty="0" smtClean="0">
                <a:effectLst>
                  <a:outerShdw blurRad="38100" dist="38100" dir="2700000" algn="tl">
                    <a:srgbClr val="000000">
                      <a:alpha val="43137"/>
                    </a:srgbClr>
                  </a:outerShdw>
                </a:effectLst>
                <a:latin typeface="Georgia" panose="02040502050405020303" pitchFamily="18" charset="0"/>
              </a:rPr>
              <a:t>15 </a:t>
            </a:r>
            <a:r>
              <a:rPr lang="en-US" sz="2450" i="1" dirty="0" smtClean="0">
                <a:latin typeface="Georgia" panose="02040502050405020303" pitchFamily="18" charset="0"/>
              </a:rPr>
              <a:t>As </a:t>
            </a:r>
            <a:r>
              <a:rPr lang="en-US" sz="2450" i="1" dirty="0">
                <a:latin typeface="Georgia" panose="02040502050405020303" pitchFamily="18" charset="0"/>
              </a:rPr>
              <a:t>it is written, “He who gathered much had nothing left over, and he who gathered little had no lack.”</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8:10-15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0"/>
            <a:ext cx="8686799"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Corinthians abounded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everything</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8:7</a:t>
            </a:r>
            <a:r>
              <a:rPr lang="en-US" sz="2400" b="1" dirty="0" smtClean="0">
                <a:latin typeface="Cambria" pitchFamily="18" charset="0"/>
              </a:rPr>
              <a:t>).  The had faith, good teaching, knowledge, sincerity, and love, they were also quite well-off financially. </a:t>
            </a:r>
          </a:p>
          <a:p>
            <a:pPr indent="457200">
              <a:spcAft>
                <a:spcPts val="1200"/>
              </a:spcAft>
            </a:pPr>
            <a:r>
              <a:rPr lang="en-US" sz="2400" b="1" dirty="0" smtClean="0">
                <a:latin typeface="Cambria" pitchFamily="18" charset="0"/>
              </a:rPr>
              <a:t>Yet, in the midst of their surplus, they struggled with focus.  They had turned inward, consumed by their own internal problems. The </a:t>
            </a:r>
            <a:r>
              <a:rPr lang="en-US" sz="2400" b="1" i="1" dirty="0" smtClean="0">
                <a:effectLst>
                  <a:outerShdw blurRad="38100" dist="38100" dir="2700000" algn="tl">
                    <a:srgbClr val="000000">
                      <a:alpha val="43137"/>
                    </a:srgbClr>
                  </a:outerShdw>
                </a:effectLst>
                <a:latin typeface="Cambria" pitchFamily="18" charset="0"/>
              </a:rPr>
              <a:t>cliques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false teachers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unrepentant sin,</a:t>
            </a:r>
            <a:r>
              <a:rPr lang="en-US" sz="2400" b="1" dirty="0" smtClean="0">
                <a:latin typeface="Cambria" pitchFamily="18" charset="0"/>
              </a:rPr>
              <a:t> had turned their attention from outward ministry to inward controversy. </a:t>
            </a:r>
          </a:p>
          <a:p>
            <a:pPr indent="457200">
              <a:spcAft>
                <a:spcPts val="1200"/>
              </a:spcAft>
              <a:tabLst>
                <a:tab pos="457200" algn="l"/>
              </a:tabLst>
            </a:pPr>
            <a:r>
              <a:rPr lang="en-US" sz="2400" b="1" dirty="0" smtClean="0">
                <a:latin typeface="Cambria" pitchFamily="18" charset="0"/>
              </a:rPr>
              <a:t>To realign them with their original mission, Paul pointed to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examples</a:t>
            </a:r>
            <a:r>
              <a:rPr lang="en-US" sz="2400" b="1" dirty="0" smtClean="0">
                <a:latin typeface="Cambria" pitchFamily="18" charset="0"/>
              </a:rPr>
              <a:t> of self-sacrificial giving:  the </a:t>
            </a:r>
            <a:r>
              <a:rPr lang="en-US" sz="2400" b="1" i="1" dirty="0" smtClean="0">
                <a:effectLst>
                  <a:outerShdw blurRad="38100" dist="38100" dir="2700000" algn="tl">
                    <a:srgbClr val="000000">
                      <a:alpha val="43137"/>
                    </a:srgbClr>
                  </a:outerShdw>
                </a:effectLst>
                <a:latin typeface="Cambria" pitchFamily="18" charset="0"/>
              </a:rPr>
              <a:t>Macedonian Christian </a:t>
            </a:r>
            <a:r>
              <a:rPr lang="en-US" sz="2400" b="1" dirty="0" smtClean="0">
                <a:latin typeface="Cambria" pitchFamily="18" charset="0"/>
              </a:rPr>
              <a:t>who gave abundantly despite hardship and poverty (</a:t>
            </a:r>
            <a:r>
              <a:rPr lang="en-US" sz="2400" b="1" dirty="0" smtClean="0">
                <a:effectLst>
                  <a:outerShdw blurRad="38100" dist="38100" dir="2700000" algn="tl">
                    <a:srgbClr val="000000">
                      <a:alpha val="43137"/>
                    </a:srgbClr>
                  </a:outerShdw>
                </a:effectLst>
                <a:latin typeface="Cambria" pitchFamily="18" charset="0"/>
              </a:rPr>
              <a:t>8:8</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Jesus Christ</a:t>
            </a:r>
            <a:r>
              <a:rPr lang="en-US" sz="2400" b="1" dirty="0" smtClean="0">
                <a:latin typeface="Cambria" pitchFamily="18" charset="0"/>
              </a:rPr>
              <a:t>, who gave up all his heavenly riches to become poor in order to save us all (</a:t>
            </a:r>
            <a:r>
              <a:rPr lang="en-US" sz="2400" b="1" dirty="0" smtClean="0">
                <a:effectLst>
                  <a:outerShdw blurRad="38100" dist="38100" dir="2700000" algn="tl">
                    <a:srgbClr val="000000">
                      <a:alpha val="43137"/>
                    </a:srgbClr>
                  </a:outerShdw>
                </a:effectLst>
                <a:latin typeface="Cambria" pitchFamily="18" charset="0"/>
              </a:rPr>
              <a:t>8:9</a:t>
            </a:r>
            <a:r>
              <a:rPr lang="en-US" sz="2400" b="1" dirty="0" smtClean="0">
                <a:latin typeface="Cambria"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52951</TotalTime>
  <Words>2610</Words>
  <Application>Microsoft Office PowerPoint</Application>
  <PresentationFormat>On-screen Show (4:3)</PresentationFormat>
  <Paragraphs>174</Paragraphs>
  <Slides>29</Slides>
  <Notes>26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8:10-15</vt:lpstr>
      <vt:lpstr>2 Corinthians 8:10-15</vt:lpstr>
      <vt:lpstr>2 Corinthians 8:10-15</vt:lpstr>
      <vt:lpstr>2 Corinthians 8:10-15</vt:lpstr>
      <vt:lpstr>2 Corinthians 8:10-15</vt:lpstr>
      <vt:lpstr>2 Corinthians 8:10-15</vt:lpstr>
      <vt:lpstr>2 Corinthians 8:10-15</vt:lpstr>
      <vt:lpstr>2 Corinthians 8:10-15</vt:lpstr>
      <vt:lpstr>2 Corinthians 8:16-24</vt:lpstr>
      <vt:lpstr>2 Corinthians 8:16-24</vt:lpstr>
      <vt:lpstr>2 Corinthians 8:16-24</vt:lpstr>
      <vt:lpstr>2 Corinthians 8:16-24</vt:lpstr>
      <vt:lpstr>2 Corinthians 8:16-24</vt:lpstr>
      <vt:lpstr>Slide 21</vt:lpstr>
      <vt:lpstr>Application – Giving With gusto</vt:lpstr>
      <vt:lpstr>Application – Giving with gusto</vt:lpstr>
      <vt:lpstr>Application – Giving with gusto</vt:lpstr>
      <vt:lpstr>Application – Giving with gusto</vt:lpstr>
      <vt:lpstr>Application – Giving with gusto</vt:lpstr>
      <vt:lpstr>Application – Giving with gusto</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9775</cp:revision>
  <cp:lastPrinted>2023-05-06T01:46:48Z</cp:lastPrinted>
  <dcterms:created xsi:type="dcterms:W3CDTF">2016-10-08T19:35:00Z</dcterms:created>
  <dcterms:modified xsi:type="dcterms:W3CDTF">2024-05-23T01:26:42Z</dcterms:modified>
</cp:coreProperties>
</file>